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021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4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950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016E01F-AAB8-B945-8003-42875A443102}" type="datetimeFigureOut">
              <a:rPr lang="en-US" smtClean="0">
                <a:solidFill>
                  <a:srgbClr val="E8E9D1">
                    <a:lumMod val="75000"/>
                  </a:srgbClr>
                </a:solidFill>
              </a:rPr>
              <a:pPr/>
              <a:t>3/30/2015</a:t>
            </a:fld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9104B94-95F8-DE47-9922-F0809D6B1458}" type="slidenum">
              <a:rPr lang="en-US" smtClean="0">
                <a:solidFill>
                  <a:srgbClr val="E8E9D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454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016E01F-AAB8-B945-8003-42875A443102}" type="datetimeFigureOut">
              <a:rPr lang="en-US" smtClean="0">
                <a:solidFill>
                  <a:srgbClr val="E8E9D1">
                    <a:lumMod val="75000"/>
                  </a:srgbClr>
                </a:solidFill>
              </a:rPr>
              <a:pPr/>
              <a:t>3/30/2015</a:t>
            </a:fld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104B94-95F8-DE47-9922-F0809D6B1458}" type="slidenum">
              <a:rPr lang="en-US" smtClean="0">
                <a:solidFill>
                  <a:srgbClr val="E8E9D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63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3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43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20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63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2016E01F-AAB8-B945-8003-42875A4431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3/30/2015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9104B94-95F8-DE47-9922-F0809D6B145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 and Urban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APHUG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2"/>
            <a:ext cx="7884460" cy="59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2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8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549368"/>
            <a:ext cx="7691719" cy="585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2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13G: Agglomeration Economies &amp; Urban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Different economic activities tend to locate near each other, which in turn can attract other activities </a:t>
            </a:r>
            <a:r>
              <a:rPr lang="en-US" sz="1800" dirty="0" smtClean="0"/>
              <a:t>(see Module 16.E)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The linkages between urban functions within a city were complemented by more connections among cities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More and more cities began specializing in a particular industry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Boston: Universities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Pittsburgh: Steel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Los Angeles: Film &amp; TV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13-</a:t>
            </a:r>
            <a:fld id="{CAE5CCEA-712B-4FBA-A896-4B110119A5D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cs typeface="Arial" charset="0"/>
              </a:rPr>
              <a:t>13H: Urban Hierarchies &amp; the Rank-Size Relationship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Within an urban network there is an urban hierarchy, i.e. not all cities are of equal size or importance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Some regions have an urban hierarchy represented by a </a:t>
            </a:r>
            <a:r>
              <a:rPr lang="en-US" sz="3200" u="sng" dirty="0" smtClean="0"/>
              <a:t>rank-size relationship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u="sng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i="1" dirty="0" smtClean="0"/>
              <a:t>Population of City</a:t>
            </a:r>
            <a:r>
              <a:rPr lang="en-US" sz="3200" i="1" baseline="-25000" dirty="0" smtClean="0"/>
              <a:t>r</a:t>
            </a:r>
            <a:r>
              <a:rPr lang="en-US" sz="3200" i="1" dirty="0" smtClean="0"/>
              <a:t>=Population of City</a:t>
            </a:r>
            <a:r>
              <a:rPr lang="en-US" sz="3200" i="1" baseline="30000" dirty="0" smtClean="0"/>
              <a:t>1</a:t>
            </a:r>
            <a:r>
              <a:rPr lang="en-US" sz="3200" i="1" dirty="0" smtClean="0"/>
              <a:t>/r</a:t>
            </a:r>
            <a:endParaRPr lang="en-US" sz="2600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13H: Urban Hierarchies &amp; the Rank-Size Relationship 2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Some countries have one city that is disproportionally large, called a </a:t>
            </a:r>
            <a:r>
              <a:rPr lang="en-US" u="sng" dirty="0" smtClean="0">
                <a:cs typeface="Arial" charset="0"/>
              </a:rPr>
              <a:t>primate city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Primate cities are often the cultural and economic hub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Primate can form because they were once the capital of a larger area or because there is uneven development in the country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Other countries have binary </a:t>
            </a:r>
            <a:r>
              <a:rPr lang="en-US" dirty="0" err="1" smtClean="0">
                <a:cs typeface="Arial" charset="0"/>
              </a:rPr>
              <a:t>trinary</a:t>
            </a:r>
            <a:r>
              <a:rPr lang="en-US" dirty="0" smtClean="0">
                <a:cs typeface="Arial" charset="0"/>
              </a:rPr>
              <a:t> rank-size distributions, where 2 or 3 cities dominate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 world city is a city at the top of the global hierarchy</a:t>
            </a:r>
            <a:br>
              <a:rPr lang="en-US" sz="2000" dirty="0"/>
            </a:br>
            <a:r>
              <a:rPr lang="en-US" sz="2000" dirty="0"/>
              <a:t>New York, London, Tokyo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91463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8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villages to cities</a:t>
            </a:r>
          </a:p>
          <a:p>
            <a:r>
              <a:rPr lang="en-US" dirty="0" smtClean="0"/>
              <a:t>Population: Villages had under 1000 </a:t>
            </a:r>
            <a:r>
              <a:rPr lang="en-US" dirty="0" err="1" smtClean="0"/>
              <a:t>ppl</a:t>
            </a:r>
            <a:r>
              <a:rPr lang="en-US" dirty="0" smtClean="0"/>
              <a:t>, cities had thousands</a:t>
            </a:r>
          </a:p>
          <a:p>
            <a:r>
              <a:rPr lang="en-US" dirty="0" smtClean="0"/>
              <a:t>Population density: several thousand </a:t>
            </a:r>
            <a:r>
              <a:rPr lang="en-US" dirty="0" err="1" smtClean="0"/>
              <a:t>ppl</a:t>
            </a:r>
            <a:r>
              <a:rPr lang="en-US" dirty="0" smtClean="0"/>
              <a:t> per sq. mile</a:t>
            </a:r>
          </a:p>
          <a:p>
            <a:r>
              <a:rPr lang="en-US" dirty="0" smtClean="0"/>
              <a:t>Non-agricultural population: there was a bit of farmland but needed to be fed by those in the countryside</a:t>
            </a:r>
          </a:p>
          <a:p>
            <a:r>
              <a:rPr lang="en-US" dirty="0" smtClean="0"/>
              <a:t>Specialization: metal workers, scribes, tanner</a:t>
            </a:r>
          </a:p>
          <a:p>
            <a:r>
              <a:rPr lang="en-US" dirty="0" smtClean="0"/>
              <a:t>Centers: cities were important center of economic, cultural and political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required settling down, settlements were built with permanent material</a:t>
            </a:r>
          </a:p>
          <a:p>
            <a:r>
              <a:rPr lang="en-US" dirty="0" smtClean="0"/>
              <a:t>2. population densities increased </a:t>
            </a:r>
            <a:r>
              <a:rPr lang="en-US" dirty="0" err="1" smtClean="0"/>
              <a:t>bc</a:t>
            </a:r>
            <a:r>
              <a:rPr lang="en-US" dirty="0" smtClean="0"/>
              <a:t>/ </a:t>
            </a:r>
            <a:r>
              <a:rPr lang="en-US" dirty="0" err="1" smtClean="0"/>
              <a:t>ppl</a:t>
            </a:r>
            <a:r>
              <a:rPr lang="en-US" dirty="0" smtClean="0"/>
              <a:t> obtained food from land </a:t>
            </a:r>
          </a:p>
          <a:p>
            <a:r>
              <a:rPr lang="en-US" dirty="0" smtClean="0"/>
              <a:t>3. Food surpluses allowed for trade and storage</a:t>
            </a:r>
          </a:p>
          <a:p>
            <a:r>
              <a:rPr lang="en-US" dirty="0" smtClean="0"/>
              <a:t>4. Food was on a regular schedule</a:t>
            </a:r>
          </a:p>
          <a:p>
            <a:r>
              <a:rPr lang="en-US" dirty="0" smtClean="0"/>
              <a:t>5. Division of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Sumeria</a:t>
            </a:r>
            <a:r>
              <a:rPr lang="en-US" dirty="0" smtClean="0"/>
              <a:t> 4750 BCE</a:t>
            </a:r>
          </a:p>
          <a:p>
            <a:r>
              <a:rPr lang="en-US" dirty="0" smtClean="0"/>
              <a:t>2. Diffused to Egypt 3000 BCE</a:t>
            </a:r>
          </a:p>
          <a:p>
            <a:r>
              <a:rPr lang="en-US" dirty="0" smtClean="0"/>
              <a:t>3. Diffused to Pakistan 2250 BCE</a:t>
            </a:r>
          </a:p>
          <a:p>
            <a:r>
              <a:rPr lang="en-US" dirty="0" smtClean="0"/>
              <a:t>4. Independent cities appeared in China 1500 BCE</a:t>
            </a:r>
          </a:p>
          <a:p>
            <a:r>
              <a:rPr lang="en-US" dirty="0" smtClean="0"/>
              <a:t>5. Southern Mexico 1CE</a:t>
            </a:r>
          </a:p>
        </p:txBody>
      </p:sp>
    </p:spTree>
    <p:extLst>
      <p:ext uri="{BB962C8B-B14F-4D97-AF65-F5344CB8AC3E}">
        <p14:creationId xmlns:p14="http://schemas.microsoft.com/office/powerpoint/2010/main" val="2610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Hinterland: area surrounding the city from which it obtains food.</a:t>
            </a:r>
          </a:p>
          <a:p>
            <a:r>
              <a:rPr lang="en-US" dirty="0" smtClean="0"/>
              <a:t>Cities were  constrained by transportation, access to food sources, and other cities. </a:t>
            </a:r>
          </a:p>
          <a:p>
            <a:r>
              <a:rPr lang="en-US" dirty="0" smtClean="0"/>
              <a:t>Iron helped for better wheels and ships</a:t>
            </a:r>
          </a:p>
          <a:p>
            <a:r>
              <a:rPr lang="en-US" dirty="0" smtClean="0"/>
              <a:t>Cities initiated development of road networks and sea lanes for easier travel and access to resources.</a:t>
            </a:r>
          </a:p>
          <a:p>
            <a:r>
              <a:rPr lang="en-US" dirty="0" smtClean="0"/>
              <a:t>Transportation routes allowed the diffusion of new cities</a:t>
            </a:r>
          </a:p>
        </p:txBody>
      </p:sp>
    </p:spTree>
    <p:extLst>
      <p:ext uri="{BB962C8B-B14F-4D97-AF65-F5344CB8AC3E}">
        <p14:creationId xmlns:p14="http://schemas.microsoft.com/office/powerpoint/2010/main" val="317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533401"/>
            <a:ext cx="7691719" cy="5625352"/>
          </a:xfrm>
        </p:spPr>
        <p:txBody>
          <a:bodyPr>
            <a:normAutofit/>
          </a:bodyPr>
          <a:lstStyle/>
          <a:p>
            <a:r>
              <a:rPr lang="en-US" dirty="0" smtClean="0"/>
              <a:t>Early cities were actually city-states </a:t>
            </a:r>
          </a:p>
          <a:p>
            <a:r>
              <a:rPr lang="en-US" dirty="0" smtClean="0"/>
              <a:t>These city states then wanted to conquer more land that was urbanized. </a:t>
            </a:r>
            <a:r>
              <a:rPr lang="en-US" dirty="0" err="1" smtClean="0"/>
              <a:t>Akkadian</a:t>
            </a:r>
            <a:r>
              <a:rPr lang="en-US" dirty="0" smtClean="0"/>
              <a:t> Kingdom controlled Sumerian city-states. </a:t>
            </a:r>
            <a:r>
              <a:rPr lang="en-US" dirty="0" err="1" smtClean="0"/>
              <a:t>Mycanean</a:t>
            </a:r>
            <a:r>
              <a:rPr lang="en-US" dirty="0" smtClean="0"/>
              <a:t>, Persian, Carthaginian 5-6</a:t>
            </a:r>
            <a:r>
              <a:rPr lang="en-US" baseline="30000" dirty="0" smtClean="0"/>
              <a:t>th</a:t>
            </a:r>
            <a:r>
              <a:rPr lang="en-US" dirty="0" smtClean="0"/>
              <a:t> century BCE.</a:t>
            </a:r>
          </a:p>
          <a:p>
            <a:r>
              <a:rPr lang="en-US" dirty="0" smtClean="0"/>
              <a:t>These city-states became territorial states, which managed the city states and the hinterland.]</a:t>
            </a:r>
          </a:p>
          <a:p>
            <a:r>
              <a:rPr lang="en-US" dirty="0" smtClean="0"/>
              <a:t>Expansion of political states became empires like the Roman Empire in the Mediterranean, Han in China, Axum in Ethiopia.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capitals were large</a:t>
            </a:r>
          </a:p>
          <a:p>
            <a:r>
              <a:rPr lang="en-US" dirty="0" smtClean="0"/>
              <a:t>Rome had 1 million people by 150 AD</a:t>
            </a:r>
          </a:p>
          <a:p>
            <a:r>
              <a:rPr lang="en-US" dirty="0" smtClean="0"/>
              <a:t>Baghdad  the capital of the Islamic Caliphate had 1 million  as well.</a:t>
            </a:r>
          </a:p>
          <a:p>
            <a:r>
              <a:rPr lang="en-US" dirty="0" smtClean="0"/>
              <a:t>Empire were engines of urban development. Divided into provinces headed by a capital.</a:t>
            </a:r>
          </a:p>
          <a:p>
            <a:r>
              <a:rPr lang="en-US" dirty="0" smtClean="0"/>
              <a:t>Rome was secured by establishment of cities linked by roads and allowed for the efficient collection of taxes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4979"/>
            <a:ext cx="8915399" cy="1143000"/>
          </a:xfrm>
        </p:spPr>
        <p:txBody>
          <a:bodyPr/>
          <a:lstStyle/>
          <a:p>
            <a:r>
              <a:rPr lang="en-US" dirty="0" smtClean="0"/>
              <a:t>Urbanization and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Urbanization: refers to the increase in the percentage of people who live within cities. From rural to urban</a:t>
            </a:r>
          </a:p>
          <a:p>
            <a:r>
              <a:rPr lang="en-US" dirty="0" smtClean="0"/>
              <a:t>Cities had society’s elite, merchants, </a:t>
            </a:r>
            <a:r>
              <a:rPr lang="en-US" dirty="0" err="1" smtClean="0"/>
              <a:t>tradespeople</a:t>
            </a:r>
            <a:r>
              <a:rPr lang="en-US" dirty="0" smtClean="0"/>
              <a:t> and artisans and lived in these political capitals.</a:t>
            </a:r>
          </a:p>
          <a:p>
            <a:r>
              <a:rPr lang="en-US" dirty="0" smtClean="0"/>
              <a:t>Situation factors changed. At first cities needed control of the hinterland but later they were more interested in the political control of their empires. </a:t>
            </a:r>
          </a:p>
          <a:p>
            <a:r>
              <a:rPr lang="en-US" dirty="0" smtClean="0"/>
              <a:t>After the fall of Roman empire Rome lost 80% of the population in the 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21732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reliance of commerce altered the situation of new capitalist cities.</a:t>
            </a:r>
          </a:p>
          <a:p>
            <a:r>
              <a:rPr lang="en-US" dirty="0" smtClean="0"/>
              <a:t>Cities needed access to raw material, agricultural materials , market and trading routes</a:t>
            </a:r>
          </a:p>
          <a:p>
            <a:r>
              <a:rPr lang="en-US" dirty="0" smtClean="0"/>
              <a:t>Urban network: cities tied together in some meaningful way (functional linkage) like key trading routes</a:t>
            </a:r>
          </a:p>
          <a:p>
            <a:r>
              <a:rPr lang="en-US" dirty="0" smtClean="0"/>
              <a:t>Examples-Hanseatic league: trade in bulk goods like fur, wool, herring , beer.  Hanseatic cities had their own legal system and furnished their own armies for mutual protection and aid.</a:t>
            </a:r>
          </a:p>
          <a:p>
            <a:endParaRPr lang="en-US" dirty="0"/>
          </a:p>
        </p:txBody>
      </p:sp>
      <p:pic>
        <p:nvPicPr>
          <p:cNvPr id="4" name="Picture 3" descr="hansa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35400"/>
            <a:ext cx="6654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699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Venture</vt:lpstr>
      <vt:lpstr>Urbanization and Urban Networks</vt:lpstr>
      <vt:lpstr>Urban Beginnings</vt:lpstr>
      <vt:lpstr>Agriculture</vt:lpstr>
      <vt:lpstr>FIRST CITIES</vt:lpstr>
      <vt:lpstr>PowerPoint Presentation</vt:lpstr>
      <vt:lpstr>PowerPoint Presentation</vt:lpstr>
      <vt:lpstr>Empires</vt:lpstr>
      <vt:lpstr>Urbanization and Capitalism</vt:lpstr>
      <vt:lpstr>PowerPoint Presentation</vt:lpstr>
      <vt:lpstr>PowerPoint Presentation</vt:lpstr>
      <vt:lpstr>PowerPoint Presentation</vt:lpstr>
      <vt:lpstr>PowerPoint Presentation</vt:lpstr>
      <vt:lpstr>13G: Agglomeration Economies &amp; Urban Functions</vt:lpstr>
      <vt:lpstr>13H: Urban Hierarchies &amp; the Rank-Size Relationship 1</vt:lpstr>
      <vt:lpstr>13H: Urban Hierarchies &amp; the Rank-Size Relationship 2</vt:lpstr>
      <vt:lpstr>A world city is a city at the top of the global hierarchy New York, London, Tokyo </vt:lpstr>
    </vt:vector>
  </TitlesOfParts>
  <Company>MDCPS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 and Urban Networks</dc:title>
  <dc:creator>Vazquez, Jaela</dc:creator>
  <cp:lastModifiedBy>Vazquez, Jaela</cp:lastModifiedBy>
  <cp:revision>1</cp:revision>
  <dcterms:created xsi:type="dcterms:W3CDTF">2015-03-30T14:46:37Z</dcterms:created>
  <dcterms:modified xsi:type="dcterms:W3CDTF">2015-03-30T14:47:55Z</dcterms:modified>
</cp:coreProperties>
</file>