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360"/>
              </a:spcBef>
              <a:spcAft>
                <a:spcPts val="0"/>
              </a:spcAft>
              <a:buNone/>
              <a:defRPr b="0" i="0" sz="1200" u="none" cap="none" strike="noStrike">
                <a:solidFill>
                  <a:schemeClr val="dk1"/>
                </a:solidFill>
                <a:latin typeface="Arial"/>
                <a:ea typeface="Arial"/>
                <a:cs typeface="Arial"/>
                <a:sym typeface="Arial"/>
              </a:defRPr>
            </a:lvl2pPr>
            <a:lvl3pPr indent="0" lvl="2" marL="914400" marR="0" rtl="0" algn="l">
              <a:spcBef>
                <a:spcPts val="360"/>
              </a:spcBef>
              <a:spcAft>
                <a:spcPts val="0"/>
              </a:spcAft>
              <a:buNone/>
              <a:defRPr b="0" i="0" sz="1200" u="none" cap="none" strike="noStrike">
                <a:solidFill>
                  <a:schemeClr val="dk1"/>
                </a:solidFill>
                <a:latin typeface="Arial"/>
                <a:ea typeface="Arial"/>
                <a:cs typeface="Arial"/>
                <a:sym typeface="Arial"/>
              </a:defRPr>
            </a:lvl3pPr>
            <a:lvl4pPr indent="0" lvl="3" marL="1371600" marR="0" rtl="0" algn="l">
              <a:spcBef>
                <a:spcPts val="360"/>
              </a:spcBef>
              <a:spcAft>
                <a:spcPts val="0"/>
              </a:spcAft>
              <a:buNone/>
              <a:defRPr b="0" i="0" sz="1200" u="none" cap="none" strike="noStrike">
                <a:solidFill>
                  <a:schemeClr val="dk1"/>
                </a:solidFill>
                <a:latin typeface="Arial"/>
                <a:ea typeface="Arial"/>
                <a:cs typeface="Arial"/>
                <a:sym typeface="Arial"/>
              </a:defRPr>
            </a:lvl4pPr>
            <a:lvl5pPr indent="0" lvl="4" marL="1828800" marR="0" rtl="0" algn="l">
              <a:spcBef>
                <a:spcPts val="360"/>
              </a:spcBef>
              <a:spcAft>
                <a:spcPts val="0"/>
              </a:spcAft>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0" name="Shape 19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14" name="Shape 21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0" name="Shape 2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9" name="Shape 2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5" name="Shape 1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*Could be an audio file. </a:t>
            </a:r>
          </a:p>
          <a:p>
            <a:pPr indent="0" lvl="0" marL="0" marR="0" rtl="0" algn="l">
              <a:spcBef>
                <a:spcPts val="360"/>
              </a:spcBef>
              <a:spcAft>
                <a:spcPts val="0"/>
              </a:spcAft>
              <a:buSzPct val="25000"/>
              <a:buNone/>
            </a:pPr>
            <a:r>
              <a:rPr b="1" i="0" lang="en-US" sz="1200" u="none" cap="none" strike="noStrike">
                <a:solidFill>
                  <a:schemeClr val="dk1"/>
                </a:solidFill>
                <a:latin typeface="Arial"/>
                <a:ea typeface="Arial"/>
                <a:cs typeface="Arial"/>
                <a:sym typeface="Arial"/>
              </a:rPr>
              <a:t>Figure 6.1</a:t>
            </a:r>
          </a:p>
          <a:p>
            <a:pPr indent="0" lvl="0" marL="0" marR="0" rtl="0" algn="l">
              <a:spcBef>
                <a:spcPts val="360"/>
              </a:spcBef>
              <a:spcAft>
                <a:spcPts val="0"/>
              </a:spcAft>
              <a:buSzPct val="25000"/>
              <a:buNone/>
            </a:pPr>
            <a:r>
              <a:rPr b="1" i="0" lang="en-US" sz="1200" u="none" cap="none" strike="noStrike">
                <a:solidFill>
                  <a:schemeClr val="dk1"/>
                </a:solidFill>
                <a:latin typeface="Arial"/>
                <a:ea typeface="Arial"/>
                <a:cs typeface="Arial"/>
                <a:sym typeface="Arial"/>
              </a:rPr>
              <a:t>Brussels, Belgium. </a:t>
            </a:r>
            <a:r>
              <a:rPr b="0" i="0" lang="en-US" sz="1200" u="none" cap="none" strike="noStrike">
                <a:solidFill>
                  <a:schemeClr val="dk1"/>
                </a:solidFill>
                <a:latin typeface="Arial"/>
                <a:ea typeface="Arial"/>
                <a:cs typeface="Arial"/>
                <a:sym typeface="Arial"/>
              </a:rPr>
              <a:t>A health insurance offi ce in the bilingual capital city of Brussels displays</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duplicates of each of their posters, one in French and one in Flemish. © Erin H. Fouberg.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5" name="Shape 1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Figure 5.2</a:t>
            </a:r>
          </a:p>
          <a:p>
            <a:pPr indent="0" lvl="0" marL="0" marR="0" rtl="0" algn="l">
              <a:spcBef>
                <a:spcPts val="360"/>
              </a:spcBef>
              <a:spcAft>
                <a:spcPts val="0"/>
              </a:spcAft>
              <a:buSzPct val="25000"/>
              <a:buNone/>
            </a:pPr>
            <a:r>
              <a:rPr b="1" i="0" lang="en-US" sz="1200" u="none" cap="none" strike="noStrike">
                <a:solidFill>
                  <a:schemeClr val="dk1"/>
                </a:solidFill>
                <a:latin typeface="Arial"/>
                <a:ea typeface="Arial"/>
                <a:cs typeface="Arial"/>
                <a:sym typeface="Arial"/>
              </a:rPr>
              <a:t>United States. </a:t>
            </a:r>
            <a:r>
              <a:rPr b="0" i="0" lang="en-US" sz="1200" u="none" cap="none" strike="noStrike">
                <a:solidFill>
                  <a:schemeClr val="dk1"/>
                </a:solidFill>
                <a:latin typeface="Arial"/>
                <a:ea typeface="Arial"/>
                <a:cs typeface="Arial"/>
                <a:sym typeface="Arial"/>
              </a:rPr>
              <a:t>Although biologically there is only one human</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race, we are constantly asked to choose race “boxes” for ourselves.</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This page of the 2010 United States Census asks the</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individual, “What is your race?” and directs the individual to</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“Mark one or more races to indicate what you consider yourself to be.” © U.S. Census Bureau</a:t>
            </a:r>
          </a:p>
        </p:txBody>
      </p:sp>
      <p:sp>
        <p:nvSpPr>
          <p:cNvPr id="148" name="Shape 14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200" u="none" cap="none" strike="noStrike">
                <a:solidFill>
                  <a:schemeClr val="dk1"/>
                </a:solidFill>
                <a:latin typeface="Arial"/>
                <a:ea typeface="Arial"/>
                <a:cs typeface="Arial"/>
                <a:sym typeface="Arial"/>
              </a:rPr>
              <a:t>Figure 6.6</a:t>
            </a:r>
          </a:p>
          <a:p>
            <a:pPr indent="0" lvl="0" marL="0" marR="0" rtl="0" algn="l">
              <a:spcBef>
                <a:spcPts val="360"/>
              </a:spcBef>
              <a:spcAft>
                <a:spcPts val="0"/>
              </a:spcAft>
              <a:buSzPct val="25000"/>
              <a:buNone/>
            </a:pPr>
            <a:r>
              <a:rPr b="1" i="0" lang="en-US" sz="1200" u="none" cap="none" strike="noStrike">
                <a:solidFill>
                  <a:schemeClr val="dk1"/>
                </a:solidFill>
                <a:latin typeface="Arial"/>
                <a:ea typeface="Arial"/>
                <a:cs typeface="Arial"/>
                <a:sym typeface="Arial"/>
              </a:rPr>
              <a:t>Quebec Province, Quebec. </a:t>
            </a:r>
            <a:r>
              <a:rPr b="0" i="0" lang="en-US" sz="1200" u="none" cap="none" strike="noStrike">
                <a:solidFill>
                  <a:schemeClr val="dk1"/>
                </a:solidFill>
                <a:latin typeface="Arial"/>
                <a:ea typeface="Arial"/>
                <a:cs typeface="Arial"/>
                <a:sym typeface="Arial"/>
              </a:rPr>
              <a:t>The imprint</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of the French Canadian culture is evident</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in the cultural landscape of Rue Saint-Louis</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in Quebec. Here, the architecture and</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store signs confi rm that this region is not</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simply Canadian; it is French Canadian.</a:t>
            </a:r>
          </a:p>
          <a:p>
            <a:pPr indent="0" lvl="0" marL="0" marR="0" rtl="0" algn="l">
              <a:spcBef>
                <a:spcPts val="360"/>
              </a:spcBef>
              <a:spcAft>
                <a:spcPts val="0"/>
              </a:spcAft>
              <a:buSzPct val="25000"/>
              <a:buNone/>
            </a:pPr>
            <a:r>
              <a:rPr b="0" i="0" lang="en-US" sz="1200" u="none" cap="none" strike="noStrike">
                <a:solidFill>
                  <a:schemeClr val="dk1"/>
                </a:solidFill>
                <a:latin typeface="Arial"/>
                <a:ea typeface="Arial"/>
                <a:cs typeface="Arial"/>
                <a:sym typeface="Arial"/>
              </a:rPr>
              <a:t>© Andre Jenny/Alamy.</a:t>
            </a:r>
          </a:p>
          <a:p>
            <a:pPr indent="0" lvl="0" marL="0" marR="0" rtl="0" algn="l">
              <a:spcBef>
                <a:spcPts val="36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9" name="Shape 19"/>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000" u="none" cap="none" strike="noStrike">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Verdana"/>
                <a:ea typeface="Verdana"/>
                <a:cs typeface="Verdana"/>
                <a:sym typeface="Verdan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0" name="Shape 70"/>
        <p:cNvGrpSpPr/>
        <p:nvPr/>
      </p:nvGrpSpPr>
      <p:grpSpPr>
        <a:xfrm>
          <a:off x="0" y="0"/>
          <a:ext cx="0" cy="0"/>
          <a:chOff x="0" y="0"/>
          <a:chExt cx="0" cy="0"/>
        </a:xfrm>
      </p:grpSpPr>
      <p:sp>
        <p:nvSpPr>
          <p:cNvPr id="71" name="Shape 7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3" name="Shape 7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5" name="Shape 75"/>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76" name="Shape 7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7" name="Shape 77"/>
        <p:cNvGrpSpPr/>
        <p:nvPr/>
      </p:nvGrpSpPr>
      <p:grpSpPr>
        <a:xfrm>
          <a:off x="0" y="0"/>
          <a:ext cx="0" cy="0"/>
          <a:chOff x="0" y="0"/>
          <a:chExt cx="0" cy="0"/>
        </a:xfrm>
      </p:grpSpPr>
      <p:sp>
        <p:nvSpPr>
          <p:cNvPr id="78" name="Shape 7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9" name="Shape 7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2" name="Shape 82"/>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4" name="Shape 84"/>
        <p:cNvGrpSpPr/>
        <p:nvPr/>
      </p:nvGrpSpPr>
      <p:grpSpPr>
        <a:xfrm>
          <a:off x="0" y="0"/>
          <a:ext cx="0" cy="0"/>
          <a:chOff x="0" y="0"/>
          <a:chExt cx="0" cy="0"/>
        </a:xfrm>
      </p:grpSpPr>
      <p:sp>
        <p:nvSpPr>
          <p:cNvPr id="85" name="Shape 8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86" name="Shape 8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8" name="Shape 88"/>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89" name="Shape 8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0" name="Shape 90"/>
        <p:cNvGrpSpPr/>
        <p:nvPr/>
      </p:nvGrpSpPr>
      <p:grpSpPr>
        <a:xfrm>
          <a:off x="0" y="0"/>
          <a:ext cx="0" cy="0"/>
          <a:chOff x="0" y="0"/>
          <a:chExt cx="0" cy="0"/>
        </a:xfrm>
      </p:grpSpPr>
      <p:sp>
        <p:nvSpPr>
          <p:cNvPr id="91" name="Shape 91"/>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92" name="Shape 9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Shape 9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94" name="Shape 94"/>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95" name="Shape 9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96" name="Shape 96"/>
        <p:cNvGrpSpPr/>
        <p:nvPr/>
      </p:nvGrpSpPr>
      <p:grpSpPr>
        <a:xfrm>
          <a:off x="0" y="0"/>
          <a:ext cx="0" cy="0"/>
          <a:chOff x="0" y="0"/>
          <a:chExt cx="0" cy="0"/>
        </a:xfrm>
      </p:grpSpPr>
      <p:sp>
        <p:nvSpPr>
          <p:cNvPr id="97" name="Shape 97"/>
          <p:cNvSpPr txBox="1"/>
          <p:nvPr>
            <p:ph idx="1" type="body"/>
          </p:nvPr>
        </p:nvSpPr>
        <p:spPr>
          <a:xfrm>
            <a:off x="457200" y="277812"/>
            <a:ext cx="8229600" cy="585311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457200" y="6243637"/>
            <a:ext cx="2133599" cy="4572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99" name="Shape 99"/>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00" name="Shape 100"/>
          <p:cNvSpPr txBox="1"/>
          <p:nvPr>
            <p:ph idx="12" type="sldNum"/>
          </p:nvPr>
        </p:nvSpPr>
        <p:spPr>
          <a:xfrm>
            <a:off x="6553200" y="6243637"/>
            <a:ext cx="2133599" cy="457200"/>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3" name="Shape 23"/>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2" name="Shape 3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5" name="Shape 35"/>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245225"/>
            <a:ext cx="2133599" cy="4762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2" name="Shape 42"/>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3" name="Shape 43"/>
          <p:cNvSpPr txBox="1"/>
          <p:nvPr>
            <p:ph idx="12" type="sldNum"/>
          </p:nvPr>
        </p:nvSpPr>
        <p:spPr>
          <a:xfrm>
            <a:off x="6553200" y="6245225"/>
            <a:ext cx="2133599" cy="476249"/>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4" name="Shape 44"/>
        <p:cNvGrpSpPr/>
        <p:nvPr/>
      </p:nvGrpSpPr>
      <p:grpSpPr>
        <a:xfrm>
          <a:off x="0" y="0"/>
          <a:ext cx="0" cy="0"/>
          <a:chOff x="0" y="0"/>
          <a:chExt cx="0" cy="0"/>
        </a:xfrm>
      </p:grpSpPr>
      <p:sp>
        <p:nvSpPr>
          <p:cNvPr id="45" name="Shape 45"/>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6" name="Shape 46"/>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8" name="Shape 48"/>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0" name="Shape 50"/>
        <p:cNvGrpSpPr/>
        <p:nvPr/>
      </p:nvGrpSpPr>
      <p:grpSpPr>
        <a:xfrm>
          <a:off x="0" y="0"/>
          <a:ext cx="0" cy="0"/>
          <a:chOff x="0" y="0"/>
          <a:chExt cx="0" cy="0"/>
        </a:xfrm>
      </p:grpSpPr>
      <p:sp>
        <p:nvSpPr>
          <p:cNvPr id="51" name="Shape 51"/>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2" name="Shape 5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53" name="Shape 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4" name="Shape 54"/>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55" name="Shape 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6" name="Shape 56"/>
        <p:cNvGrpSpPr/>
        <p:nvPr/>
      </p:nvGrpSpPr>
      <p:grpSpPr>
        <a:xfrm>
          <a:off x="0" y="0"/>
          <a:ext cx="0" cy="0"/>
          <a:chOff x="0" y="0"/>
          <a:chExt cx="0" cy="0"/>
        </a:xfrm>
      </p:grpSpPr>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8" name="Shape 5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1" name="Shape 6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3" name="Shape 63"/>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8" name="Shape 68"/>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000">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69" name="Shape 6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88888"/>
                </a:solidFill>
                <a:latin typeface="Verdana"/>
                <a:ea typeface="Verdana"/>
                <a:cs typeface="Verdana"/>
                <a:sym typeface="Verdan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3" name="Shape 13"/>
          <p:cNvSpPr txBox="1"/>
          <p:nvPr>
            <p:ph idx="11" type="ftr"/>
          </p:nvPr>
        </p:nvSpPr>
        <p:spPr>
          <a:xfrm>
            <a:off x="2171700" y="6492875"/>
            <a:ext cx="4800600" cy="3651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000" u="none" cap="none" strike="noStrike">
                <a:solidFill>
                  <a:srgbClr val="888888"/>
                </a:solidFill>
                <a:latin typeface="Verdana"/>
                <a:ea typeface="Verdana"/>
                <a:cs typeface="Verdana"/>
                <a:sym typeface="Verdana"/>
              </a:defRPr>
            </a:lvl1pPr>
            <a:lvl2pPr indent="0" lvl="1" marL="457200" marR="0" rtl="0" algn="l">
              <a:spcBef>
                <a:spcPts val="0"/>
              </a:spcBef>
              <a:spcAft>
                <a:spcPts val="0"/>
              </a:spcAft>
              <a:buNone/>
              <a:defRPr b="0" i="0" sz="1800" u="none" cap="none" strike="noStrike">
                <a:solidFill>
                  <a:schemeClr val="dk1"/>
                </a:solidFill>
                <a:latin typeface="Verdana"/>
                <a:ea typeface="Verdana"/>
                <a:cs typeface="Verdana"/>
                <a:sym typeface="Verdana"/>
              </a:defRPr>
            </a:lvl2pPr>
            <a:lvl3pPr indent="0" lvl="2" marL="914400" marR="0" rtl="0" algn="l">
              <a:spcBef>
                <a:spcPts val="0"/>
              </a:spcBef>
              <a:spcAft>
                <a:spcPts val="0"/>
              </a:spcAft>
              <a:buNone/>
              <a:defRPr b="0" i="0" sz="1800" u="none" cap="none" strike="noStrike">
                <a:solidFill>
                  <a:schemeClr val="dk1"/>
                </a:solidFill>
                <a:latin typeface="Verdana"/>
                <a:ea typeface="Verdana"/>
                <a:cs typeface="Verdana"/>
                <a:sym typeface="Verdana"/>
              </a:defRPr>
            </a:lvl3pPr>
            <a:lvl4pPr indent="0" lvl="3" marL="1371600" marR="0" rtl="0" algn="l">
              <a:spcBef>
                <a:spcPts val="0"/>
              </a:spcBef>
              <a:spcAft>
                <a:spcPts val="0"/>
              </a:spcAft>
              <a:buNone/>
              <a:defRPr b="0" i="0" sz="1800" u="none" cap="none" strike="noStrike">
                <a:solidFill>
                  <a:schemeClr val="dk1"/>
                </a:solidFill>
                <a:latin typeface="Verdana"/>
                <a:ea typeface="Verdana"/>
                <a:cs typeface="Verdana"/>
                <a:sym typeface="Verdana"/>
              </a:defRPr>
            </a:lvl4pPr>
            <a:lvl5pPr indent="0" lvl="4" marL="1828800" marR="0" rtl="0" algn="l">
              <a:spcBef>
                <a:spcPts val="0"/>
              </a:spcBef>
              <a:spcAft>
                <a:spcPts val="0"/>
              </a:spcAft>
              <a:buNone/>
              <a:defRPr b="0" i="0" sz="1800" u="none" cap="none" strike="noStrike">
                <a:solidFill>
                  <a:schemeClr val="dk1"/>
                </a:solidFill>
                <a:latin typeface="Verdana"/>
                <a:ea typeface="Verdana"/>
                <a:cs typeface="Verdana"/>
                <a:sym typeface="Verdana"/>
              </a:defRPr>
            </a:lvl5pPr>
            <a:lvl6pPr indent="0" lvl="5" marL="2286000" marR="0" rtl="0" algn="l">
              <a:spcBef>
                <a:spcPts val="0"/>
              </a:spcBef>
              <a:buNone/>
              <a:defRPr b="0" i="0" sz="1800" u="none" cap="none" strike="noStrike">
                <a:solidFill>
                  <a:schemeClr val="dk1"/>
                </a:solidFill>
                <a:latin typeface="Verdana"/>
                <a:ea typeface="Verdana"/>
                <a:cs typeface="Verdana"/>
                <a:sym typeface="Verdana"/>
              </a:defRPr>
            </a:lvl6pPr>
            <a:lvl7pPr indent="0" lvl="6" marL="2743200" marR="0" rtl="0" algn="l">
              <a:spcBef>
                <a:spcPts val="0"/>
              </a:spcBef>
              <a:buNone/>
              <a:defRPr b="0" i="0" sz="1800" u="none" cap="none" strike="noStrike">
                <a:solidFill>
                  <a:schemeClr val="dk1"/>
                </a:solidFill>
                <a:latin typeface="Verdana"/>
                <a:ea typeface="Verdana"/>
                <a:cs typeface="Verdana"/>
                <a:sym typeface="Verdana"/>
              </a:defRPr>
            </a:lvl7pPr>
            <a:lvl8pPr indent="0" lvl="7" marL="3200400" marR="0" rtl="0" algn="l">
              <a:spcBef>
                <a:spcPts val="0"/>
              </a:spcBef>
              <a:buNone/>
              <a:defRPr b="0" i="0" sz="1800" u="none" cap="none" strike="noStrike">
                <a:solidFill>
                  <a:schemeClr val="dk1"/>
                </a:solidFill>
                <a:latin typeface="Verdana"/>
                <a:ea typeface="Verdana"/>
                <a:cs typeface="Verdana"/>
                <a:sym typeface="Verdana"/>
              </a:defRPr>
            </a:lvl8pPr>
            <a:lvl9pPr indent="0" lvl="8" marL="3657600" marR="0" rtl="0" algn="l">
              <a:spcBef>
                <a:spcPts val="0"/>
              </a:spcBef>
              <a:buNone/>
              <a:defRPr b="0" i="0" sz="1800" u="none" cap="none" strike="noStrike">
                <a:solidFill>
                  <a:schemeClr val="dk1"/>
                </a:solidFill>
                <a:latin typeface="Verdana"/>
                <a:ea typeface="Verdana"/>
                <a:cs typeface="Verdana"/>
                <a:sym typeface="Verdana"/>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88888"/>
                </a:solidFill>
                <a:latin typeface="Verdana"/>
                <a:ea typeface="Verdana"/>
                <a:cs typeface="Verdana"/>
                <a:sym typeface="Verdan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onceptcaching.com/view_a_cache.php?cid=338" TargetMode="External"/><Relationship Id="rId4"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grpSp>
        <p:nvGrpSpPr>
          <p:cNvPr id="106" name="Shape 106"/>
          <p:cNvGrpSpPr/>
          <p:nvPr/>
        </p:nvGrpSpPr>
        <p:grpSpPr>
          <a:xfrm>
            <a:off x="2730617" y="1447800"/>
            <a:ext cx="3517782" cy="5046820"/>
            <a:chOff x="2730617" y="1447800"/>
            <a:chExt cx="3517782" cy="5046820"/>
          </a:xfrm>
        </p:grpSpPr>
        <p:pic>
          <p:nvPicPr>
            <p:cNvPr id="107" name="Shape 107">
              <a:hlinkClick r:id="rId3"/>
            </p:cNvPr>
            <p:cNvPicPr preferRelativeResize="0"/>
            <p:nvPr/>
          </p:nvPicPr>
          <p:blipFill rotWithShape="1">
            <a:blip r:embed="rId4">
              <a:alphaModFix/>
            </a:blip>
            <a:srcRect b="0" l="0" r="0" t="0"/>
            <a:stretch/>
          </p:blipFill>
          <p:spPr>
            <a:xfrm>
              <a:off x="2730617" y="1447800"/>
              <a:ext cx="3517781" cy="4803900"/>
            </a:xfrm>
            <a:prstGeom prst="rect">
              <a:avLst/>
            </a:prstGeom>
            <a:noFill/>
            <a:ln>
              <a:noFill/>
            </a:ln>
          </p:spPr>
        </p:pic>
        <p:sp>
          <p:nvSpPr>
            <p:cNvPr id="108" name="Shape 108"/>
            <p:cNvSpPr txBox="1"/>
            <p:nvPr/>
          </p:nvSpPr>
          <p:spPr>
            <a:xfrm>
              <a:off x="4191000" y="6248400"/>
              <a:ext cx="2057400" cy="24622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000" u="none" cap="none" strike="noStrike">
                  <a:solidFill>
                    <a:schemeClr val="dk1"/>
                  </a:solidFill>
                  <a:latin typeface="Verdana"/>
                  <a:ea typeface="Verdana"/>
                  <a:cs typeface="Verdana"/>
                  <a:sym typeface="Verdana"/>
                </a:rPr>
                <a:t>© Barbara Weightman</a:t>
              </a:r>
            </a:p>
          </p:txBody>
        </p:sp>
      </p:grpSp>
      <p:sp>
        <p:nvSpPr>
          <p:cNvPr id="109" name="Shape 109"/>
          <p:cNvSpPr txBox="1"/>
          <p:nvPr>
            <p:ph type="title"/>
          </p:nvPr>
        </p:nvSpPr>
        <p:spPr>
          <a:xfrm>
            <a:off x="407987" y="0"/>
            <a:ext cx="8229600" cy="14779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i="0" lang="en-US" sz="4400" u="none" cap="none" strike="noStrike">
                <a:solidFill>
                  <a:schemeClr val="dk1"/>
                </a:solidFill>
                <a:latin typeface="Bookman Old Style"/>
                <a:ea typeface="Bookman Old Style"/>
                <a:cs typeface="Bookman Old Style"/>
                <a:sym typeface="Bookman Old Style"/>
              </a:rPr>
            </a:br>
            <a:r>
              <a:rPr b="0" i="0" lang="en-US" sz="4400" u="none" cap="none" strike="noStrike">
                <a:solidFill>
                  <a:schemeClr val="dk1"/>
                </a:solidFill>
                <a:latin typeface="Bookman Old Style"/>
                <a:ea typeface="Bookman Old Style"/>
                <a:cs typeface="Bookman Old Style"/>
                <a:sym typeface="Bookman Old Style"/>
              </a:rPr>
              <a:t>Language</a:t>
            </a:r>
          </a:p>
        </p:txBody>
      </p:sp>
      <p:sp>
        <p:nvSpPr>
          <p:cNvPr id="110" name="Shape 110"/>
          <p:cNvSpPr txBox="1"/>
          <p:nvPr/>
        </p:nvSpPr>
        <p:spPr>
          <a:xfrm>
            <a:off x="2743200" y="1531937"/>
            <a:ext cx="2362200" cy="83026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1600">
                <a:solidFill>
                  <a:schemeClr val="dk1"/>
                </a:solidFill>
                <a:latin typeface="Verdana"/>
                <a:ea typeface="Verdana"/>
                <a:cs typeface="Verdana"/>
                <a:sym typeface="Verdana"/>
              </a:rPr>
              <a:t>Concept Caching:</a:t>
            </a:r>
          </a:p>
          <a:p>
            <a:pPr indent="0" lvl="0" marL="0" marR="0" rtl="0" algn="l">
              <a:spcBef>
                <a:spcPts val="0"/>
              </a:spcBef>
              <a:spcAft>
                <a:spcPts val="0"/>
              </a:spcAft>
              <a:buSzPct val="25000"/>
              <a:buNone/>
            </a:pPr>
            <a:r>
              <a:rPr i="1" lang="en-US" sz="1600">
                <a:solidFill>
                  <a:schemeClr val="dk1"/>
                </a:solidFill>
                <a:latin typeface="Verdana"/>
                <a:ea typeface="Verdana"/>
                <a:cs typeface="Verdana"/>
                <a:sym typeface="Verdana"/>
              </a:rPr>
              <a:t>Burmese Script -Burma</a:t>
            </a:r>
          </a:p>
        </p:txBody>
      </p:sp>
      <p:sp>
        <p:nvSpPr>
          <p:cNvPr id="111" name="Shape 111"/>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Copyright © 2012 John Wiley &amp; Sons,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chemeClr val="dk1"/>
                </a:solidFill>
                <a:latin typeface="Verdana"/>
                <a:ea typeface="Verdana"/>
                <a:cs typeface="Verdana"/>
                <a:sym typeface="Verdana"/>
              </a:rPr>
              <a:t>© 2012 John Wiley &amp; Sons, Inc. All rights reserved.</a:t>
            </a:r>
          </a:p>
        </p:txBody>
      </p:sp>
      <p:sp>
        <p:nvSpPr>
          <p:cNvPr id="184" name="Shape 184"/>
          <p:cNvSpPr txBox="1"/>
          <p:nvPr/>
        </p:nvSpPr>
        <p:spPr>
          <a:xfrm>
            <a:off x="609600" y="1828800"/>
            <a:ext cx="5029199" cy="584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3200" u="sng">
                <a:solidFill>
                  <a:schemeClr val="dk1"/>
                </a:solidFill>
                <a:latin typeface="Bookman Old Style"/>
                <a:ea typeface="Bookman Old Style"/>
                <a:cs typeface="Bookman Old Style"/>
                <a:sym typeface="Bookman Old Style"/>
              </a:rPr>
              <a:t>Dialects</a:t>
            </a:r>
          </a:p>
        </p:txBody>
      </p:sp>
      <p:sp>
        <p:nvSpPr>
          <p:cNvPr id="185" name="Shape 185"/>
          <p:cNvSpPr/>
          <p:nvPr/>
        </p:nvSpPr>
        <p:spPr>
          <a:xfrm>
            <a:off x="228600" y="381000"/>
            <a:ext cx="876300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What Are Languages, and What Role Do Languages Play in Cultures?</a:t>
            </a:r>
          </a:p>
        </p:txBody>
      </p:sp>
      <p:sp>
        <p:nvSpPr>
          <p:cNvPr id="186" name="Shape 186"/>
          <p:cNvSpPr txBox="1"/>
          <p:nvPr/>
        </p:nvSpPr>
        <p:spPr>
          <a:xfrm>
            <a:off x="609600" y="2438400"/>
            <a:ext cx="8210550" cy="4401204"/>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dk1"/>
              </a:buClr>
              <a:buSzPct val="100000"/>
              <a:buFont typeface="Arial"/>
              <a:buChar char="•"/>
            </a:pPr>
            <a:r>
              <a:rPr lang="en-US" sz="2800">
                <a:solidFill>
                  <a:schemeClr val="dk1"/>
                </a:solidFill>
                <a:latin typeface="Bookman Old Style"/>
                <a:ea typeface="Bookman Old Style"/>
                <a:cs typeface="Bookman Old Style"/>
                <a:sym typeface="Bookman Old Style"/>
              </a:rPr>
              <a:t>Variants of a standard language along regional or ethnic lines</a:t>
            </a:r>
          </a:p>
          <a:p>
            <a:pPr indent="-285750" lvl="0" marL="285750" marR="0" rtl="0" algn="l">
              <a:spcBef>
                <a:spcPts val="0"/>
              </a:spcBef>
              <a:spcAft>
                <a:spcPts val="0"/>
              </a:spcAft>
              <a:buClr>
                <a:schemeClr val="dk1"/>
              </a:buClr>
              <a:buSzPct val="100000"/>
              <a:buFont typeface="Arial"/>
              <a:buChar char="•"/>
            </a:pPr>
            <a:r>
              <a:rPr lang="en-US" sz="2800">
                <a:solidFill>
                  <a:schemeClr val="dk1"/>
                </a:solidFill>
                <a:latin typeface="Bookman Old Style"/>
                <a:ea typeface="Bookman Old Style"/>
                <a:cs typeface="Bookman Old Style"/>
                <a:sym typeface="Bookman Old Style"/>
              </a:rPr>
              <a:t>Differences in vocabulary, syntax, pronunciation, cadence, and pace of speech</a:t>
            </a:r>
          </a:p>
          <a:p>
            <a:pPr indent="-285750" lvl="0" marL="285750" marR="0" rtl="0" algn="l">
              <a:spcBef>
                <a:spcPts val="0"/>
              </a:spcBef>
              <a:spcAft>
                <a:spcPts val="0"/>
              </a:spcAft>
              <a:buClr>
                <a:schemeClr val="dk1"/>
              </a:buClr>
              <a:buSzPct val="100000"/>
              <a:buFont typeface="Arial"/>
              <a:buChar char="•"/>
            </a:pPr>
            <a:r>
              <a:rPr b="1" lang="en-US" sz="2800" u="sng">
                <a:solidFill>
                  <a:schemeClr val="dk1"/>
                </a:solidFill>
                <a:latin typeface="Bookman Old Style"/>
                <a:ea typeface="Bookman Old Style"/>
                <a:cs typeface="Bookman Old Style"/>
                <a:sym typeface="Bookman Old Style"/>
              </a:rPr>
              <a:t>Dialect chains</a:t>
            </a:r>
            <a:r>
              <a:rPr b="1" lang="en-US" sz="2800">
                <a:solidFill>
                  <a:schemeClr val="dk1"/>
                </a:solidFill>
                <a:latin typeface="Bookman Old Style"/>
                <a:ea typeface="Bookman Old Style"/>
                <a:cs typeface="Bookman Old Style"/>
                <a:sym typeface="Bookman Old Style"/>
              </a:rPr>
              <a:t>:</a:t>
            </a:r>
            <a:r>
              <a:rPr lang="en-US" sz="2800">
                <a:solidFill>
                  <a:schemeClr val="dk1"/>
                </a:solidFill>
                <a:latin typeface="Verdana"/>
                <a:ea typeface="Verdana"/>
                <a:cs typeface="Verdana"/>
                <a:sym typeface="Verdana"/>
              </a:rPr>
              <a:t>a set of contiguous dialects in which the dialects nearest to each other at any place in the chain are most closely related</a:t>
            </a:r>
            <a:r>
              <a:rPr b="1" lang="en-US" sz="2800">
                <a:solidFill>
                  <a:schemeClr val="dk1"/>
                </a:solidFill>
                <a:latin typeface="Bookman Old Style"/>
                <a:ea typeface="Bookman Old Style"/>
                <a:cs typeface="Bookman Old Style"/>
                <a:sym typeface="Bookman Old Style"/>
              </a:rPr>
              <a:t> </a:t>
            </a:r>
          </a:p>
          <a:p>
            <a:pPr indent="-285750" lvl="0" marL="285750" marR="0" rtl="0" algn="l">
              <a:spcBef>
                <a:spcPts val="0"/>
              </a:spcBef>
              <a:spcAft>
                <a:spcPts val="0"/>
              </a:spcAft>
              <a:buClr>
                <a:schemeClr val="dk1"/>
              </a:buClr>
              <a:buSzPct val="100000"/>
              <a:buFont typeface="Arial"/>
              <a:buChar char="•"/>
            </a:pPr>
            <a:r>
              <a:rPr b="1" lang="en-US" sz="2800" u="sng">
                <a:solidFill>
                  <a:schemeClr val="dk1"/>
                </a:solidFill>
                <a:latin typeface="Bookman Old Style"/>
                <a:ea typeface="Bookman Old Style"/>
                <a:cs typeface="Bookman Old Style"/>
                <a:sym typeface="Bookman Old Style"/>
              </a:rPr>
              <a:t>Isogloss:</a:t>
            </a:r>
            <a:r>
              <a:rPr b="1" lang="en-US" sz="2800">
                <a:solidFill>
                  <a:schemeClr val="dk1"/>
                </a:solidFill>
                <a:latin typeface="Bookman Old Style"/>
                <a:ea typeface="Bookman Old Style"/>
                <a:cs typeface="Bookman Old Style"/>
                <a:sym typeface="Bookman Old Style"/>
              </a:rPr>
              <a:t> </a:t>
            </a:r>
            <a:r>
              <a:rPr lang="en-US" sz="2800">
                <a:solidFill>
                  <a:schemeClr val="dk1"/>
                </a:solidFill>
                <a:latin typeface="Bookman Old Style"/>
                <a:ea typeface="Bookman Old Style"/>
                <a:cs typeface="Bookman Old Style"/>
                <a:sym typeface="Bookman Old Style"/>
              </a:rPr>
              <a:t>geographic boundary within which a particular linguistic feature occurs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pic>
        <p:nvPicPr>
          <p:cNvPr descr="fou10e_fig_06_07.jpg" id="192" name="Shape 192"/>
          <p:cNvPicPr preferRelativeResize="0"/>
          <p:nvPr/>
        </p:nvPicPr>
        <p:blipFill rotWithShape="1">
          <a:blip r:embed="rId3">
            <a:alphaModFix/>
          </a:blip>
          <a:srcRect b="0" l="0" r="0" t="0"/>
          <a:stretch/>
        </p:blipFill>
        <p:spPr>
          <a:xfrm>
            <a:off x="469260" y="374904"/>
            <a:ext cx="8534399" cy="5949696"/>
          </a:xfrm>
          <a:prstGeom prst="rect">
            <a:avLst/>
          </a:prstGeom>
          <a:noFill/>
          <a:ln>
            <a:noFill/>
          </a:ln>
        </p:spPr>
      </p:pic>
      <p:sp>
        <p:nvSpPr>
          <p:cNvPr id="193" name="Shape 193"/>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nvSpPr>
        <p:spPr>
          <a:xfrm>
            <a:off x="419100" y="2819400"/>
            <a:ext cx="8458200" cy="132343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000">
                <a:solidFill>
                  <a:schemeClr val="dk1"/>
                </a:solidFill>
                <a:latin typeface="Bookman Old Style"/>
                <a:ea typeface="Bookman Old Style"/>
                <a:cs typeface="Bookman Old Style"/>
                <a:sym typeface="Bookman Old Style"/>
              </a:rPr>
              <a:t>Why are languages distributed the way they are?</a:t>
            </a:r>
          </a:p>
        </p:txBody>
      </p:sp>
      <p:sp>
        <p:nvSpPr>
          <p:cNvPr id="200" name="Shape 200"/>
          <p:cNvSpPr txBox="1"/>
          <p:nvPr/>
        </p:nvSpPr>
        <p:spPr>
          <a:xfrm>
            <a:off x="971550" y="762000"/>
            <a:ext cx="7086600" cy="76944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400">
                <a:solidFill>
                  <a:schemeClr val="dk1"/>
                </a:solidFill>
                <a:latin typeface="Bookman Old Style"/>
                <a:ea typeface="Bookman Old Style"/>
                <a:cs typeface="Bookman Old Style"/>
                <a:sym typeface="Bookman Old Style"/>
              </a:rPr>
              <a:t>Key Question</a:t>
            </a:r>
          </a:p>
        </p:txBody>
      </p:sp>
      <p:sp>
        <p:nvSpPr>
          <p:cNvPr id="201" name="Shape 201"/>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chemeClr val="dk1"/>
                </a:solidFill>
                <a:latin typeface="Verdana"/>
                <a:ea typeface="Verdana"/>
                <a:cs typeface="Verdana"/>
                <a:sym typeface="Verdana"/>
              </a:rPr>
              <a:t>© 2012 John Wiley &amp; Sons,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1" type="body"/>
          </p:nvPr>
        </p:nvSpPr>
        <p:spPr>
          <a:xfrm>
            <a:off x="457200" y="152400"/>
            <a:ext cx="8001000" cy="609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2400" u="none" cap="none" strike="noStrike">
                <a:solidFill>
                  <a:schemeClr val="dk1"/>
                </a:solidFill>
                <a:latin typeface="Bookman Old Style"/>
                <a:ea typeface="Bookman Old Style"/>
                <a:cs typeface="Bookman Old Style"/>
                <a:sym typeface="Bookman Old Style"/>
              </a:rPr>
              <a:t>Language families</a:t>
            </a:r>
            <a:r>
              <a:rPr b="0" i="0" lang="en-US" sz="2400" u="none" cap="none" strike="noStrike">
                <a:solidFill>
                  <a:schemeClr val="dk1"/>
                </a:solidFill>
                <a:latin typeface="Bookman Old Style"/>
                <a:ea typeface="Bookman Old Style"/>
                <a:cs typeface="Bookman Old Style"/>
                <a:sym typeface="Bookman Old Style"/>
              </a:rPr>
              <a:t>                     </a:t>
            </a:r>
            <a:r>
              <a:rPr b="1" i="0" lang="en-US" sz="2400" u="none" cap="none" strike="noStrike">
                <a:solidFill>
                  <a:schemeClr val="dk1"/>
                </a:solidFill>
                <a:latin typeface="Bookman Old Style"/>
                <a:ea typeface="Bookman Old Style"/>
                <a:cs typeface="Bookman Old Style"/>
                <a:sym typeface="Bookman Old Style"/>
              </a:rPr>
              <a:t>Subfamilies</a:t>
            </a:r>
          </a:p>
          <a:p>
            <a:pPr indent="0" lvl="0" marL="0" marR="0" rtl="0" algn="l">
              <a:spcBef>
                <a:spcPts val="480"/>
              </a:spcBef>
              <a:spcAft>
                <a:spcPts val="0"/>
              </a:spcAft>
              <a:buClr>
                <a:schemeClr val="dk1"/>
              </a:buClr>
              <a:buSzPct val="25000"/>
              <a:buFont typeface="Arial"/>
              <a:buNone/>
            </a:pPr>
            <a:r>
              <a:t/>
            </a:r>
            <a:endParaRPr b="1" i="0" sz="2400" u="none" cap="none" strike="noStrike">
              <a:solidFill>
                <a:schemeClr val="dk1"/>
              </a:solidFill>
              <a:latin typeface="Bookman Old Style"/>
              <a:ea typeface="Bookman Old Style"/>
              <a:cs typeface="Bookman Old Style"/>
              <a:sym typeface="Bookman Old Style"/>
            </a:endParaRPr>
          </a:p>
          <a:p>
            <a:pPr indent="0" lvl="0" marL="0" marR="0" rtl="0" algn="l">
              <a:spcBef>
                <a:spcPts val="480"/>
              </a:spcBef>
              <a:spcAft>
                <a:spcPts val="0"/>
              </a:spcAft>
              <a:buClr>
                <a:schemeClr val="dk1"/>
              </a:buClr>
              <a:buSzPct val="25000"/>
              <a:buFont typeface="Arial"/>
              <a:buNone/>
            </a:pPr>
            <a:r>
              <a:t/>
            </a:r>
            <a:endParaRPr b="1" i="0" sz="2400" u="none" cap="none" strike="noStrike">
              <a:solidFill>
                <a:schemeClr val="dk1"/>
              </a:solidFill>
              <a:latin typeface="Bookman Old Style"/>
              <a:ea typeface="Bookman Old Style"/>
              <a:cs typeface="Bookman Old Style"/>
              <a:sym typeface="Bookman Old Style"/>
            </a:endParaRPr>
          </a:p>
          <a:p>
            <a:pPr indent="0" lvl="0" marL="0" marR="0" rtl="0" algn="l">
              <a:spcBef>
                <a:spcPts val="480"/>
              </a:spcBef>
              <a:spcAft>
                <a:spcPts val="0"/>
              </a:spcAft>
              <a:buClr>
                <a:schemeClr val="dk1"/>
              </a:buClr>
              <a:buSzPct val="25000"/>
              <a:buFont typeface="Arial"/>
              <a:buNone/>
            </a:pPr>
            <a:r>
              <a:rPr b="1" i="0" lang="en-US" sz="2400" u="none" cap="none" strike="noStrike">
                <a:solidFill>
                  <a:schemeClr val="dk1"/>
                </a:solidFill>
                <a:latin typeface="Bookman Old Style"/>
                <a:ea typeface="Bookman Old Style"/>
                <a:cs typeface="Bookman Old Style"/>
                <a:sym typeface="Bookman Old Style"/>
              </a:rPr>
              <a:t>		</a:t>
            </a:r>
          </a:p>
        </p:txBody>
      </p:sp>
      <p:sp>
        <p:nvSpPr>
          <p:cNvPr id="208" name="Shape 208"/>
          <p:cNvSpPr/>
          <p:nvPr/>
        </p:nvSpPr>
        <p:spPr>
          <a:xfrm>
            <a:off x="4126992" y="152400"/>
            <a:ext cx="978407" cy="484631"/>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fou10e_fig_06_08.jpg" id="209" name="Shape 209"/>
          <p:cNvPicPr preferRelativeResize="0"/>
          <p:nvPr/>
        </p:nvPicPr>
        <p:blipFill rotWithShape="1">
          <a:blip r:embed="rId3">
            <a:alphaModFix/>
          </a:blip>
          <a:srcRect b="0" l="0" r="0" t="0"/>
          <a:stretch/>
        </p:blipFill>
        <p:spPr>
          <a:xfrm>
            <a:off x="696989" y="990600"/>
            <a:ext cx="7750019" cy="5541263"/>
          </a:xfrm>
          <a:prstGeom prst="rect">
            <a:avLst/>
          </a:prstGeom>
          <a:noFill/>
          <a:ln>
            <a:noFill/>
          </a:ln>
        </p:spPr>
      </p:pic>
      <p:sp>
        <p:nvSpPr>
          <p:cNvPr id="210" name="Shape 210"/>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idx="1" type="body"/>
          </p:nvPr>
        </p:nvSpPr>
        <p:spPr>
          <a:xfrm>
            <a:off x="457200" y="233300"/>
            <a:ext cx="8229600" cy="5892900"/>
          </a:xfrm>
          <a:prstGeom prst="rect">
            <a:avLst/>
          </a:prstGeom>
          <a:solidFill>
            <a:srgbClr val="F3F3F3"/>
          </a:solidFill>
        </p:spPr>
        <p:txBody>
          <a:bodyPr anchorCtr="0" anchor="t" bIns="91425" lIns="91425" rIns="91425" tIns="91425">
            <a:noAutofit/>
          </a:bodyPr>
          <a:lstStyle/>
          <a:p>
            <a:pPr lvl="0">
              <a:spcBef>
                <a:spcPts val="0"/>
              </a:spcBef>
              <a:buClr>
                <a:schemeClr val="dk1"/>
              </a:buClr>
              <a:buSzPct val="34375"/>
              <a:buFont typeface="Arial"/>
              <a:buNone/>
            </a:pPr>
            <a:r>
              <a:rPr lang="en-US" u="sng"/>
              <a:t>-Language family</a:t>
            </a:r>
            <a:r>
              <a:rPr lang="en-US"/>
              <a:t>: group of languages with a shared but fairly distant origin (e.g., Indo-European, Sino-Tibetan,…)</a:t>
            </a:r>
          </a:p>
          <a:p>
            <a:pPr lvl="0">
              <a:spcBef>
                <a:spcPts val="0"/>
              </a:spcBef>
              <a:buClr>
                <a:schemeClr val="dk1"/>
              </a:buClr>
              <a:buSzPct val="34375"/>
              <a:buFont typeface="Arial"/>
              <a:buNone/>
            </a:pPr>
            <a:r>
              <a:t/>
            </a:r>
            <a:endParaRPr/>
          </a:p>
          <a:p>
            <a:pPr lvl="0">
              <a:spcBef>
                <a:spcPts val="0"/>
              </a:spcBef>
              <a:buClr>
                <a:schemeClr val="dk1"/>
              </a:buClr>
              <a:buSzPct val="34375"/>
              <a:buFont typeface="Arial"/>
              <a:buNone/>
            </a:pPr>
            <a:r>
              <a:rPr lang="en-US"/>
              <a:t>Look at the map on the previous slide for the families</a:t>
            </a:r>
          </a:p>
          <a:p>
            <a:pPr lvl="0" rtl="0">
              <a:spcBef>
                <a:spcPts val="0"/>
              </a:spcBef>
              <a:buNone/>
            </a:pPr>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533400" y="1905000"/>
            <a:ext cx="6019799" cy="6857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i="0" lang="en-US" sz="3200" u="none" cap="none" strike="noStrike">
                <a:solidFill>
                  <a:schemeClr val="dk1"/>
                </a:solidFill>
                <a:latin typeface="Bookman Old Style"/>
                <a:ea typeface="Bookman Old Style"/>
                <a:cs typeface="Bookman Old Style"/>
                <a:sym typeface="Bookman Old Style"/>
              </a:rPr>
              <a:t>Definition and Debate</a:t>
            </a:r>
          </a:p>
        </p:txBody>
      </p:sp>
      <p:sp>
        <p:nvSpPr>
          <p:cNvPr id="223" name="Shape 223"/>
          <p:cNvSpPr txBox="1"/>
          <p:nvPr>
            <p:ph idx="1" type="body"/>
          </p:nvPr>
        </p:nvSpPr>
        <p:spPr>
          <a:xfrm>
            <a:off x="533400" y="2667000"/>
            <a:ext cx="8229600" cy="22097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The classification of languages is subject to intense debate.</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Some linguists argue that there are not just a few but many dozens of language families.</a:t>
            </a:r>
          </a:p>
        </p:txBody>
      </p:sp>
      <p:sp>
        <p:nvSpPr>
          <p:cNvPr id="224" name="Shape 224"/>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chemeClr val="dk1"/>
                </a:solidFill>
                <a:latin typeface="Verdana"/>
                <a:ea typeface="Verdana"/>
                <a:cs typeface="Verdana"/>
                <a:sym typeface="Verdana"/>
              </a:rPr>
              <a:t>© 2012 John Wiley &amp; Sons, Inc. All rights reserved.</a:t>
            </a:r>
          </a:p>
        </p:txBody>
      </p:sp>
      <p:sp>
        <p:nvSpPr>
          <p:cNvPr id="225" name="Shape 225"/>
          <p:cNvSpPr/>
          <p:nvPr/>
        </p:nvSpPr>
        <p:spPr>
          <a:xfrm>
            <a:off x="228600" y="381000"/>
            <a:ext cx="876300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Why Are Languages Distributed the Way They Are?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p:nvPr/>
        </p:nvSpPr>
        <p:spPr>
          <a:xfrm>
            <a:off x="304800" y="2506682"/>
            <a:ext cx="8610599" cy="3970318"/>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Char char="•"/>
            </a:pPr>
            <a:r>
              <a:rPr b="1" lang="en-US" sz="2800" u="sng">
                <a:solidFill>
                  <a:schemeClr val="dk1"/>
                </a:solidFill>
                <a:latin typeface="Bookman Old Style"/>
                <a:ea typeface="Bookman Old Style"/>
                <a:cs typeface="Bookman Old Style"/>
                <a:sym typeface="Bookman Old Style"/>
              </a:rPr>
              <a:t>Sound shift </a:t>
            </a:r>
            <a:r>
              <a:rPr lang="en-US" sz="2800" u="sng">
                <a:solidFill>
                  <a:schemeClr val="dk1"/>
                </a:solidFill>
                <a:latin typeface="Bookman Old Style"/>
                <a:ea typeface="Bookman Old Style"/>
                <a:cs typeface="Bookman Old Style"/>
                <a:sym typeface="Bookman Old Style"/>
              </a:rPr>
              <a:t>i</a:t>
            </a:r>
            <a:r>
              <a:rPr lang="en-US" sz="2800">
                <a:solidFill>
                  <a:schemeClr val="dk1"/>
                </a:solidFill>
                <a:latin typeface="Bookman Old Style"/>
                <a:ea typeface="Bookman Old Style"/>
                <a:cs typeface="Bookman Old Style"/>
                <a:sym typeface="Bookman Old Style"/>
              </a:rPr>
              <a:t>s a slight change in a word across languages within a subfamily or through a language family from the present backward toward its origin</a:t>
            </a:r>
          </a:p>
          <a:p>
            <a:pPr indent="-457200" lvl="0" marL="457200" marR="0" rtl="0" algn="l">
              <a:spcBef>
                <a:spcPts val="0"/>
              </a:spcBef>
              <a:spcAft>
                <a:spcPts val="0"/>
              </a:spcAft>
              <a:buClr>
                <a:schemeClr val="dk1"/>
              </a:buClr>
              <a:buSzPct val="100000"/>
              <a:buFont typeface="Arial"/>
              <a:buChar char="•"/>
            </a:pPr>
            <a:r>
              <a:rPr lang="en-US" sz="2800">
                <a:solidFill>
                  <a:schemeClr val="dk1"/>
                </a:solidFill>
                <a:latin typeface="Bookman Old Style"/>
                <a:ea typeface="Bookman Old Style"/>
                <a:cs typeface="Bookman Old Style"/>
                <a:sym typeface="Bookman Old Style"/>
              </a:rPr>
              <a:t>Ex.: Italian, Spanish and French as members       of the Romance language subfamily</a:t>
            </a:r>
          </a:p>
          <a:p>
            <a:pPr indent="-457200" lvl="0" marL="457200" marR="0" rtl="0" algn="l">
              <a:spcBef>
                <a:spcPts val="0"/>
              </a:spcBef>
              <a:spcAft>
                <a:spcPts val="0"/>
              </a:spcAft>
              <a:buClr>
                <a:schemeClr val="dk1"/>
              </a:buClr>
              <a:buSzPct val="100000"/>
              <a:buFont typeface="Arial"/>
              <a:buChar char="•"/>
            </a:pPr>
            <a:r>
              <a:rPr b="1" lang="en-US" sz="2800" u="sng">
                <a:solidFill>
                  <a:schemeClr val="dk1"/>
                </a:solidFill>
                <a:latin typeface="Bookman Old Style"/>
                <a:ea typeface="Bookman Old Style"/>
                <a:cs typeface="Bookman Old Style"/>
                <a:sym typeface="Bookman Old Style"/>
              </a:rPr>
              <a:t>Proto-Indo-European </a:t>
            </a:r>
            <a:r>
              <a:rPr lang="en-US" sz="2800">
                <a:solidFill>
                  <a:schemeClr val="dk1"/>
                </a:solidFill>
                <a:latin typeface="Bookman Old Style"/>
                <a:ea typeface="Bookman Old Style"/>
                <a:cs typeface="Bookman Old Style"/>
                <a:sym typeface="Bookman Old Style"/>
              </a:rPr>
              <a:t>language: first major linguistic hypothesis; from studies of Jakob Grimm and William Jones</a:t>
            </a:r>
          </a:p>
        </p:txBody>
      </p:sp>
      <p:sp>
        <p:nvSpPr>
          <p:cNvPr id="232" name="Shape 232"/>
          <p:cNvSpPr txBox="1"/>
          <p:nvPr/>
        </p:nvSpPr>
        <p:spPr>
          <a:xfrm>
            <a:off x="304800" y="1760557"/>
            <a:ext cx="6019799" cy="58477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3200">
                <a:solidFill>
                  <a:schemeClr val="dk1"/>
                </a:solidFill>
                <a:latin typeface="Bookman Old Style"/>
                <a:ea typeface="Bookman Old Style"/>
                <a:cs typeface="Bookman Old Style"/>
                <a:sym typeface="Bookman Old Style"/>
              </a:rPr>
              <a:t>Language Formation</a:t>
            </a:r>
          </a:p>
        </p:txBody>
      </p:sp>
      <p:sp>
        <p:nvSpPr>
          <p:cNvPr id="233" name="Shape 233"/>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
        <p:nvSpPr>
          <p:cNvPr id="234" name="Shape 234"/>
          <p:cNvSpPr/>
          <p:nvPr/>
        </p:nvSpPr>
        <p:spPr>
          <a:xfrm>
            <a:off x="228600" y="381000"/>
            <a:ext cx="8763000" cy="1200329"/>
          </a:xfrm>
          <a:prstGeom prst="rect">
            <a:avLst/>
          </a:prstGeom>
          <a:solidFill>
            <a:srgbClr val="FF9900"/>
          </a:solid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Why Are Languages Distributed the Way They Are?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600" u="none" cap="none" strike="noStrike">
                <a:solidFill>
                  <a:schemeClr val="dk1"/>
                </a:solidFill>
                <a:latin typeface="Bookman Old Style"/>
                <a:ea typeface="Bookman Old Style"/>
                <a:cs typeface="Bookman Old Style"/>
                <a:sym typeface="Bookman Old Style"/>
              </a:rPr>
              <a:t>Field Note: </a:t>
            </a:r>
            <a:br>
              <a:rPr b="0" i="0" lang="en-US" sz="3600" u="none" cap="none" strike="noStrike">
                <a:solidFill>
                  <a:schemeClr val="dk1"/>
                </a:solidFill>
                <a:latin typeface="Bookman Old Style"/>
                <a:ea typeface="Bookman Old Style"/>
                <a:cs typeface="Bookman Old Style"/>
                <a:sym typeface="Bookman Old Style"/>
              </a:rPr>
            </a:br>
            <a:r>
              <a:rPr b="0" i="0" lang="en-US" sz="3240" u="none" cap="none" strike="noStrike">
                <a:solidFill>
                  <a:schemeClr val="dk1"/>
                </a:solidFill>
                <a:latin typeface="Bookman Old Style"/>
                <a:ea typeface="Bookman Old Style"/>
                <a:cs typeface="Bookman Old Style"/>
                <a:sym typeface="Bookman Old Style"/>
              </a:rPr>
              <a:t>What Should I Say?</a:t>
            </a:r>
          </a:p>
        </p:txBody>
      </p:sp>
      <p:cxnSp>
        <p:nvCxnSpPr>
          <p:cNvPr id="118" name="Shape 118"/>
          <p:cNvCxnSpPr/>
          <p:nvPr/>
        </p:nvCxnSpPr>
        <p:spPr>
          <a:xfrm>
            <a:off x="990600" y="1524000"/>
            <a:ext cx="7391399" cy="0"/>
          </a:xfrm>
          <a:prstGeom prst="straightConnector1">
            <a:avLst/>
          </a:prstGeom>
          <a:noFill/>
          <a:ln cap="flat" cmpd="sng" w="9525">
            <a:solidFill>
              <a:srgbClr val="4A7DBA"/>
            </a:solidFill>
            <a:prstDash val="solid"/>
            <a:round/>
            <a:headEnd len="med" w="med" type="none"/>
            <a:tailEnd len="med" w="med" type="none"/>
          </a:ln>
        </p:spPr>
      </p:cxnSp>
      <p:sp>
        <p:nvSpPr>
          <p:cNvPr id="119" name="Shape 119"/>
          <p:cNvSpPr/>
          <p:nvPr/>
        </p:nvSpPr>
        <p:spPr>
          <a:xfrm>
            <a:off x="304800" y="1600200"/>
            <a:ext cx="8401049" cy="1200150"/>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SzPct val="25000"/>
              <a:buNone/>
            </a:pPr>
            <a:r>
              <a:rPr lang="en-US" sz="1800">
                <a:solidFill>
                  <a:schemeClr val="dk1"/>
                </a:solidFill>
                <a:latin typeface="Bookman Old Style"/>
                <a:ea typeface="Bookman Old Style"/>
                <a:cs typeface="Bookman Old Style"/>
                <a:sym typeface="Bookman Old Style"/>
              </a:rPr>
              <a:t>“In stores throughout Brussels, Belgium, you can see the capital city’s bilingualism all around you—literally. From McDonald’s to health insurance offices to the metro, signs in Brussels are posted in duplicate, with one in Flemish (a variant of Dutch) and one in French.”</a:t>
            </a:r>
          </a:p>
        </p:txBody>
      </p:sp>
      <p:pic>
        <p:nvPicPr>
          <p:cNvPr descr="fou10e_fig_06_01.jpg" id="120" name="Shape 120"/>
          <p:cNvPicPr preferRelativeResize="0"/>
          <p:nvPr/>
        </p:nvPicPr>
        <p:blipFill rotWithShape="1">
          <a:blip r:embed="rId3">
            <a:alphaModFix/>
          </a:blip>
          <a:srcRect b="0" l="0" r="0" t="0"/>
          <a:stretch/>
        </p:blipFill>
        <p:spPr>
          <a:xfrm>
            <a:off x="2057400" y="2835184"/>
            <a:ext cx="5257799" cy="3718014"/>
          </a:xfrm>
          <a:prstGeom prst="rect">
            <a:avLst/>
          </a:prstGeom>
          <a:noFill/>
          <a:ln>
            <a:noFill/>
          </a:ln>
        </p:spPr>
      </p:pic>
      <p:sp>
        <p:nvSpPr>
          <p:cNvPr id="121" name="Shape 121"/>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1"/>
                </a:solidFill>
                <a:latin typeface="Bookman Old Style"/>
                <a:ea typeface="Bookman Old Style"/>
                <a:cs typeface="Bookman Old Style"/>
                <a:sym typeface="Bookman Old Style"/>
              </a:rPr>
              <a:t>Key Question</a:t>
            </a:r>
          </a:p>
        </p:txBody>
      </p:sp>
      <p:sp>
        <p:nvSpPr>
          <p:cNvPr id="128" name="Shape 128"/>
          <p:cNvSpPr txBox="1"/>
          <p:nvPr>
            <p:ph idx="1" type="body"/>
          </p:nvPr>
        </p:nvSpPr>
        <p:spPr>
          <a:xfrm>
            <a:off x="457200" y="2370136"/>
            <a:ext cx="8229600" cy="452596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4000" u="none" cap="none" strike="noStrike">
                <a:solidFill>
                  <a:schemeClr val="dk1"/>
                </a:solidFill>
                <a:latin typeface="Bookman Old Style"/>
                <a:ea typeface="Bookman Old Style"/>
                <a:cs typeface="Bookman Old Style"/>
                <a:sym typeface="Bookman Old Style"/>
              </a:rPr>
              <a:t>What Are Languages, and What Role Do Languages Play in Cultures?</a:t>
            </a:r>
          </a:p>
        </p:txBody>
      </p:sp>
      <p:sp>
        <p:nvSpPr>
          <p:cNvPr id="129" name="Shape 129"/>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idx="1" type="body"/>
          </p:nvPr>
        </p:nvSpPr>
        <p:spPr>
          <a:xfrm>
            <a:off x="457200" y="1798636"/>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2800" u="sng" cap="none" strike="noStrike">
                <a:solidFill>
                  <a:schemeClr val="dk1"/>
                </a:solidFill>
                <a:latin typeface="Bookman Old Style"/>
                <a:ea typeface="Bookman Old Style"/>
                <a:cs typeface="Bookman Old Style"/>
                <a:sym typeface="Bookman Old Style"/>
              </a:rPr>
              <a:t>Language </a:t>
            </a:r>
            <a:r>
              <a:rPr b="0" i="0" lang="en-US" sz="2800" u="none" cap="none" strike="noStrike">
                <a:solidFill>
                  <a:schemeClr val="dk1"/>
                </a:solidFill>
                <a:latin typeface="Bookman Old Style"/>
                <a:ea typeface="Bookman Old Style"/>
                <a:cs typeface="Bookman Old Style"/>
                <a:sym typeface="Bookman Old Style"/>
              </a:rPr>
              <a:t>is a set of sounds and symbols that is used for communication.</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Language is an integral part of culture.</a:t>
            </a:r>
          </a:p>
          <a:p>
            <a:pPr indent="0" lvl="0" marL="0" marR="0" rtl="0" algn="l">
              <a:spcBef>
                <a:spcPts val="640"/>
              </a:spcBef>
              <a:spcAft>
                <a:spcPts val="0"/>
              </a:spcAft>
              <a:buClr>
                <a:schemeClr val="dk1"/>
              </a:buClr>
              <a:buSzPct val="25000"/>
              <a:buFont typeface="Arial"/>
              <a:buNone/>
            </a:pPr>
            <a:r>
              <a:rPr b="1" i="0" lang="en-US" sz="3200" u="none" cap="none" strike="noStrike">
                <a:solidFill>
                  <a:schemeClr val="dk1"/>
                </a:solidFill>
                <a:latin typeface="Bookman Old Style"/>
                <a:ea typeface="Bookman Old Style"/>
                <a:cs typeface="Bookman Old Style"/>
                <a:sym typeface="Bookman Old Style"/>
              </a:rPr>
              <a:t>Language and Culture</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Language reflects where a culture has been and what it values.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Language makes people in a culture visible to each other and to the world.</a:t>
            </a:r>
          </a:p>
        </p:txBody>
      </p:sp>
      <p:sp>
        <p:nvSpPr>
          <p:cNvPr id="135" name="Shape 135"/>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
        <p:nvSpPr>
          <p:cNvPr id="136" name="Shape 136"/>
          <p:cNvSpPr/>
          <p:nvPr/>
        </p:nvSpPr>
        <p:spPr>
          <a:xfrm>
            <a:off x="228600" y="381000"/>
            <a:ext cx="876300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What Are Languages, and What Role Do Languages Play in Cultures?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4294967295" type="body"/>
          </p:nvPr>
        </p:nvSpPr>
        <p:spPr>
          <a:xfrm>
            <a:off x="609600" y="152400"/>
            <a:ext cx="8077199" cy="9144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Noto Sans Symbols"/>
              <a:buNone/>
            </a:pPr>
            <a:r>
              <a:rPr b="0" i="0" lang="en-US" sz="3200" u="none" cap="none" strike="noStrike">
                <a:solidFill>
                  <a:schemeClr val="dk1"/>
                </a:solidFill>
                <a:latin typeface="Bookman Old Style"/>
                <a:ea typeface="Bookman Old Style"/>
                <a:cs typeface="Bookman Old Style"/>
                <a:sym typeface="Bookman Old Style"/>
              </a:rPr>
              <a:t>		</a:t>
            </a:r>
          </a:p>
          <a:p>
            <a:pPr indent="-342900" lvl="0" marL="342900" marR="0" rtl="0" algn="l">
              <a:lnSpc>
                <a:spcPct val="90000"/>
              </a:lnSpc>
              <a:spcBef>
                <a:spcPts val="640"/>
              </a:spcBef>
              <a:spcAft>
                <a:spcPts val="0"/>
              </a:spcAft>
              <a:buClr>
                <a:schemeClr val="dk1"/>
              </a:buClr>
              <a:buSzPct val="25000"/>
              <a:buFont typeface="Noto Sans Symbols"/>
              <a:buNone/>
            </a:pPr>
            <a:r>
              <a:rPr b="0" i="0" lang="en-US" sz="3200" u="none" cap="none" strike="noStrike">
                <a:solidFill>
                  <a:schemeClr val="dk1"/>
                </a:solidFill>
                <a:latin typeface="Bookman Old Style"/>
                <a:ea typeface="Bookman Old Style"/>
                <a:cs typeface="Bookman Old Style"/>
                <a:sym typeface="Bookman Old Style"/>
              </a:rPr>
              <a:t>	</a:t>
            </a:r>
          </a:p>
        </p:txBody>
      </p:sp>
      <p:pic>
        <p:nvPicPr>
          <p:cNvPr descr="fou10e_fig_06_04.jpg" id="143" name="Shape 143"/>
          <p:cNvPicPr preferRelativeResize="0"/>
          <p:nvPr/>
        </p:nvPicPr>
        <p:blipFill rotWithShape="1">
          <a:blip r:embed="rId3">
            <a:alphaModFix/>
          </a:blip>
          <a:srcRect b="0" l="0" r="0" t="0"/>
          <a:stretch/>
        </p:blipFill>
        <p:spPr>
          <a:xfrm>
            <a:off x="1295400" y="375171"/>
            <a:ext cx="6172199" cy="6178027"/>
          </a:xfrm>
          <a:prstGeom prst="rect">
            <a:avLst/>
          </a:prstGeom>
          <a:noFill/>
          <a:ln>
            <a:noFill/>
          </a:ln>
        </p:spPr>
      </p:pic>
      <p:sp>
        <p:nvSpPr>
          <p:cNvPr id="144" name="Shape 144"/>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idx="1" type="body"/>
          </p:nvPr>
        </p:nvSpPr>
        <p:spPr>
          <a:xfrm>
            <a:off x="533400" y="1905000"/>
            <a:ext cx="8229600" cy="47244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Bookman Old Style"/>
              <a:ea typeface="Bookman Old Style"/>
              <a:cs typeface="Bookman Old Style"/>
              <a:sym typeface="Bookman Old Style"/>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American, Canadian, Australian, Russian, and New Zealand governments had policies of </a:t>
            </a:r>
            <a:r>
              <a:rPr b="0" i="0" lang="en-US" sz="2800" u="sng" cap="none" strike="noStrike">
                <a:solidFill>
                  <a:schemeClr val="dk1"/>
                </a:solidFill>
                <a:latin typeface="Bookman Old Style"/>
                <a:ea typeface="Bookman Old Style"/>
                <a:cs typeface="Bookman Old Style"/>
                <a:sym typeface="Bookman Old Style"/>
              </a:rPr>
              <a:t>forced assimilation </a:t>
            </a:r>
            <a:r>
              <a:rPr b="0" i="0" lang="en-US" sz="2800" u="none" cap="none" strike="noStrike">
                <a:solidFill>
                  <a:schemeClr val="dk1"/>
                </a:solidFill>
                <a:latin typeface="Bookman Old Style"/>
                <a:ea typeface="Bookman Old Style"/>
                <a:cs typeface="Bookman Old Style"/>
                <a:sym typeface="Bookman Old Style"/>
              </a:rPr>
              <a:t>during the twentieth century, including not allowing indigenous peoples to speak native languages.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Language is so closely tied to </a:t>
            </a:r>
            <a:r>
              <a:rPr b="1" i="0" lang="en-US" sz="2800" u="none" cap="none" strike="noStrike">
                <a:solidFill>
                  <a:schemeClr val="dk1"/>
                </a:solidFill>
                <a:latin typeface="Bookman Old Style"/>
                <a:ea typeface="Bookman Old Style"/>
                <a:cs typeface="Bookman Old Style"/>
                <a:sym typeface="Bookman Old Style"/>
              </a:rPr>
              <a:t>culture </a:t>
            </a:r>
            <a:r>
              <a:rPr b="0" i="0" lang="en-US" sz="2800" u="none" cap="none" strike="noStrike">
                <a:solidFill>
                  <a:schemeClr val="dk1"/>
                </a:solidFill>
                <a:latin typeface="Bookman Old Style"/>
                <a:ea typeface="Bookman Old Style"/>
                <a:cs typeface="Bookman Old Style"/>
                <a:sym typeface="Bookman Old Style"/>
              </a:rPr>
              <a:t>that people use language as a weapon in cultural conflict and political strife.</a:t>
            </a:r>
          </a:p>
        </p:txBody>
      </p:sp>
      <p:sp>
        <p:nvSpPr>
          <p:cNvPr id="151" name="Shape 151"/>
          <p:cNvSpPr txBox="1"/>
          <p:nvPr/>
        </p:nvSpPr>
        <p:spPr>
          <a:xfrm>
            <a:off x="533400" y="1777424"/>
            <a:ext cx="6705599" cy="58477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3200">
                <a:solidFill>
                  <a:schemeClr val="dk1"/>
                </a:solidFill>
                <a:latin typeface="Bookman Old Style"/>
                <a:ea typeface="Bookman Old Style"/>
                <a:cs typeface="Bookman Old Style"/>
                <a:sym typeface="Bookman Old Style"/>
              </a:rPr>
              <a:t>Language and Culture</a:t>
            </a:r>
          </a:p>
        </p:txBody>
      </p:sp>
      <p:sp>
        <p:nvSpPr>
          <p:cNvPr id="152" name="Shape 152"/>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
        <p:nvSpPr>
          <p:cNvPr id="153" name="Shape 153"/>
          <p:cNvSpPr/>
          <p:nvPr/>
        </p:nvSpPr>
        <p:spPr>
          <a:xfrm>
            <a:off x="228600" y="381000"/>
            <a:ext cx="876300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What Are Languages, and What Role Do Languages Play in Cultures?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idx="1" type="body"/>
          </p:nvPr>
        </p:nvSpPr>
        <p:spPr>
          <a:xfrm>
            <a:off x="381000" y="228600"/>
            <a:ext cx="8229600" cy="1371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Bookman Old Style"/>
                <a:ea typeface="Bookman Old Style"/>
                <a:cs typeface="Bookman Old Style"/>
                <a:sym typeface="Bookman Old Style"/>
              </a:rPr>
              <a:t>In 1993, the Quebec government passed a law requiring the use of French in advertising</a:t>
            </a:r>
            <a:r>
              <a:rPr b="0" i="0" lang="en-US" sz="2800" u="none" cap="none" strike="noStrike">
                <a:solidFill>
                  <a:srgbClr val="4BACC6"/>
                </a:solidFill>
                <a:latin typeface="Bookman Old Style"/>
                <a:ea typeface="Bookman Old Style"/>
                <a:cs typeface="Bookman Old Style"/>
                <a:sym typeface="Bookman Old Style"/>
              </a:rPr>
              <a:t>.</a:t>
            </a:r>
          </a:p>
          <a:p>
            <a:pPr indent="-342900" lvl="0" marL="342900" marR="0" rtl="0" algn="l">
              <a:spcBef>
                <a:spcPts val="560"/>
              </a:spcBef>
              <a:spcAft>
                <a:spcPts val="0"/>
              </a:spcAft>
              <a:buClr>
                <a:schemeClr val="dk1"/>
              </a:buClr>
              <a:buSzPct val="100000"/>
              <a:buFont typeface="Arial"/>
              <a:buNone/>
            </a:pPr>
            <a:r>
              <a:t/>
            </a:r>
            <a:endParaRPr b="1" i="0" sz="2800" u="none" cap="none" strike="noStrike">
              <a:solidFill>
                <a:schemeClr val="dk1"/>
              </a:solidFill>
              <a:latin typeface="Bookman Old Style"/>
              <a:ea typeface="Bookman Old Style"/>
              <a:cs typeface="Bookman Old Style"/>
              <a:sym typeface="Bookman Old Style"/>
            </a:endParaRPr>
          </a:p>
          <a:p>
            <a:pPr indent="0" lvl="0" marL="0" marR="0" rtl="0" algn="l">
              <a:spcBef>
                <a:spcPts val="560"/>
              </a:spcBef>
              <a:spcAft>
                <a:spcPts val="0"/>
              </a:spcAft>
              <a:buClr>
                <a:schemeClr val="dk1"/>
              </a:buClr>
              <a:buSzPct val="25000"/>
              <a:buFont typeface="Arial"/>
              <a:buNone/>
            </a:pPr>
            <a:r>
              <a:t/>
            </a:r>
            <a:endParaRPr b="1" i="0" sz="2800" u="none" cap="none" strike="noStrike">
              <a:solidFill>
                <a:schemeClr val="dk1"/>
              </a:solidFill>
              <a:latin typeface="Bookman Old Style"/>
              <a:ea typeface="Bookman Old Style"/>
              <a:cs typeface="Bookman Old Style"/>
              <a:sym typeface="Bookman Old Style"/>
            </a:endParaRPr>
          </a:p>
        </p:txBody>
      </p:sp>
      <p:pic>
        <p:nvPicPr>
          <p:cNvPr descr="fou10e_fig_06_06.jpg" id="160" name="Shape 160"/>
          <p:cNvPicPr preferRelativeResize="0"/>
          <p:nvPr/>
        </p:nvPicPr>
        <p:blipFill rotWithShape="1">
          <a:blip r:embed="rId3">
            <a:alphaModFix/>
          </a:blip>
          <a:srcRect b="0" l="0" r="0" t="0"/>
          <a:stretch/>
        </p:blipFill>
        <p:spPr>
          <a:xfrm>
            <a:off x="838200" y="1600200"/>
            <a:ext cx="6934199" cy="4953000"/>
          </a:xfrm>
          <a:prstGeom prst="rect">
            <a:avLst/>
          </a:prstGeom>
          <a:noFill/>
          <a:ln>
            <a:noFill/>
          </a:ln>
        </p:spPr>
      </p:pic>
      <p:sp>
        <p:nvSpPr>
          <p:cNvPr id="161" name="Shape 161"/>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idx="1" type="body"/>
          </p:nvPr>
        </p:nvSpPr>
        <p:spPr>
          <a:xfrm>
            <a:off x="86375" y="2327275"/>
            <a:ext cx="9057600" cy="4073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2800" u="sng" cap="none" strike="noStrike">
                <a:solidFill>
                  <a:schemeClr val="dk1"/>
                </a:solidFill>
                <a:latin typeface="Bookman Old Style"/>
                <a:ea typeface="Bookman Old Style"/>
                <a:cs typeface="Bookman Old Style"/>
                <a:sym typeface="Bookman Old Style"/>
              </a:rPr>
              <a:t>Mutual intelligibility:</a:t>
            </a:r>
          </a:p>
          <a:p>
            <a:pPr indent="-279400" lvl="1" marL="742950" marR="0" rtl="0" algn="l">
              <a:spcBef>
                <a:spcPts val="560"/>
              </a:spcBef>
              <a:spcAft>
                <a:spcPts val="0"/>
              </a:spcAft>
              <a:buClr>
                <a:schemeClr val="dk1"/>
              </a:buClr>
              <a:buSzPct val="100000"/>
              <a:buFont typeface="Arial"/>
              <a:buChar char="•"/>
            </a:pPr>
            <a:r>
              <a:rPr b="0" i="0" lang="en-US" sz="2700" u="none" cap="none" strike="noStrike">
                <a:solidFill>
                  <a:schemeClr val="dk1"/>
                </a:solidFill>
                <a:latin typeface="Bookman Old Style"/>
                <a:ea typeface="Bookman Old Style"/>
                <a:cs typeface="Bookman Old Style"/>
                <a:sym typeface="Bookman Old Style"/>
              </a:rPr>
              <a:t>Two people can understand each other when speaking.</a:t>
            </a:r>
          </a:p>
          <a:p>
            <a:pPr indent="-279400" lvl="1" marL="742950" marR="0" rtl="0" algn="l">
              <a:spcBef>
                <a:spcPts val="560"/>
              </a:spcBef>
              <a:spcAft>
                <a:spcPts val="0"/>
              </a:spcAft>
              <a:buClr>
                <a:schemeClr val="dk1"/>
              </a:buClr>
              <a:buSzPct val="100000"/>
              <a:buFont typeface="Arial"/>
              <a:buChar char="•"/>
            </a:pPr>
            <a:r>
              <a:rPr b="0" i="0" lang="en-US" sz="2700" u="none" cap="none" strike="noStrike">
                <a:solidFill>
                  <a:schemeClr val="dk1"/>
                </a:solidFill>
                <a:latin typeface="Bookman Old Style"/>
                <a:ea typeface="Bookman Old Style"/>
                <a:cs typeface="Bookman Old Style"/>
                <a:sym typeface="Bookman Old Style"/>
              </a:rPr>
              <a:t>Is almost impossible to measure.</a:t>
            </a:r>
          </a:p>
          <a:p>
            <a:pPr indent="-279400" lvl="1" marL="742950" marR="0" rtl="0" algn="l">
              <a:spcBef>
                <a:spcPts val="560"/>
              </a:spcBef>
              <a:spcAft>
                <a:spcPts val="0"/>
              </a:spcAft>
              <a:buClr>
                <a:schemeClr val="dk1"/>
              </a:buClr>
              <a:buSzPct val="100000"/>
              <a:buFont typeface="Arial"/>
              <a:buChar char="•"/>
            </a:pPr>
            <a:r>
              <a:rPr b="0" i="0" lang="en-US" sz="2700" u="none" cap="none" strike="noStrike">
                <a:solidFill>
                  <a:schemeClr val="dk1"/>
                </a:solidFill>
                <a:latin typeface="Bookman Old Style"/>
                <a:ea typeface="Bookman Old Style"/>
                <a:cs typeface="Bookman Old Style"/>
                <a:sym typeface="Bookman Old Style"/>
              </a:rPr>
              <a:t>Some languages are separate but are mutually intelligible.</a:t>
            </a:r>
          </a:p>
          <a:p>
            <a:pPr indent="-279400" lvl="1" marL="742950" marR="0" rtl="0" algn="l">
              <a:spcBef>
                <a:spcPts val="560"/>
              </a:spcBef>
              <a:spcAft>
                <a:spcPts val="0"/>
              </a:spcAft>
              <a:buClr>
                <a:schemeClr val="dk1"/>
              </a:buClr>
              <a:buSzPct val="100000"/>
              <a:buFont typeface="Arial"/>
              <a:buChar char="•"/>
            </a:pPr>
            <a:r>
              <a:rPr b="0" i="0" lang="en-US" sz="2700" u="none" cap="none" strike="noStrike">
                <a:solidFill>
                  <a:schemeClr val="dk1"/>
                </a:solidFill>
                <a:latin typeface="Bookman Old Style"/>
                <a:ea typeface="Bookman Old Style"/>
                <a:cs typeface="Bookman Old Style"/>
                <a:sym typeface="Bookman Old Style"/>
              </a:rPr>
              <a:t>Decision of what a </a:t>
            </a:r>
            <a:r>
              <a:rPr b="0" i="0" lang="en-US" sz="2700" u="sng" cap="none" strike="noStrike">
                <a:solidFill>
                  <a:schemeClr val="dk1"/>
                </a:solidFill>
                <a:latin typeface="Bookman Old Style"/>
                <a:ea typeface="Bookman Old Style"/>
                <a:cs typeface="Bookman Old Style"/>
                <a:sym typeface="Bookman Old Style"/>
              </a:rPr>
              <a:t>standard language</a:t>
            </a:r>
            <a:r>
              <a:rPr b="0" i="0" lang="en-US" sz="2700" u="none" cap="none" strike="noStrike">
                <a:solidFill>
                  <a:schemeClr val="dk1"/>
                </a:solidFill>
                <a:latin typeface="Bookman Old Style"/>
                <a:ea typeface="Bookman Old Style"/>
                <a:cs typeface="Bookman Old Style"/>
                <a:sym typeface="Bookman Old Style"/>
              </a:rPr>
              <a:t> will be has to do with influence and power.</a:t>
            </a:r>
          </a:p>
          <a:p>
            <a:pPr indent="-279400" lvl="1" marL="742950" marR="0" rtl="0" algn="l">
              <a:spcBef>
                <a:spcPts val="560"/>
              </a:spcBef>
              <a:spcAft>
                <a:spcPts val="0"/>
              </a:spcAft>
              <a:buClr>
                <a:schemeClr val="dk1"/>
              </a:buClr>
              <a:buSzPct val="100000"/>
              <a:buFont typeface="Bookman Old Style"/>
              <a:buChar char="•"/>
            </a:pPr>
            <a:r>
              <a:rPr lang="en-US" sz="2700" u="sng">
                <a:latin typeface="Bookman Old Style"/>
                <a:ea typeface="Bookman Old Style"/>
                <a:cs typeface="Bookman Old Style"/>
                <a:sym typeface="Bookman Old Style"/>
              </a:rPr>
              <a:t>Standard Language:</a:t>
            </a:r>
            <a:r>
              <a:rPr lang="en-US" sz="2700">
                <a:latin typeface="Bookman Old Style"/>
                <a:ea typeface="Bookman Old Style"/>
                <a:cs typeface="Bookman Old Style"/>
                <a:sym typeface="Bookman Old Style"/>
              </a:rPr>
              <a:t> language that is published, distributed and taught in a country.</a:t>
            </a:r>
          </a:p>
        </p:txBody>
      </p:sp>
      <p:sp>
        <p:nvSpPr>
          <p:cNvPr id="168" name="Shape 168"/>
          <p:cNvSpPr txBox="1"/>
          <p:nvPr/>
        </p:nvSpPr>
        <p:spPr>
          <a:xfrm>
            <a:off x="395225" y="1743162"/>
            <a:ext cx="5029200" cy="584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3200">
                <a:solidFill>
                  <a:schemeClr val="dk1"/>
                </a:solidFill>
                <a:latin typeface="Bookman Old Style"/>
                <a:ea typeface="Bookman Old Style"/>
                <a:cs typeface="Bookman Old Style"/>
                <a:sym typeface="Bookman Old Style"/>
              </a:rPr>
              <a:t>What Is a Language?</a:t>
            </a:r>
          </a:p>
        </p:txBody>
      </p:sp>
      <p:sp>
        <p:nvSpPr>
          <p:cNvPr id="169" name="Shape 169"/>
          <p:cNvSpPr txBox="1"/>
          <p:nvPr>
            <p:ph idx="11" type="ftr"/>
          </p:nvPr>
        </p:nvSpPr>
        <p:spPr>
          <a:xfrm>
            <a:off x="2171700" y="6492875"/>
            <a:ext cx="4800600" cy="365125"/>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SzPct val="25000"/>
              <a:buNone/>
            </a:pPr>
            <a:r>
              <a:rPr lang="en-US" sz="1000">
                <a:solidFill>
                  <a:srgbClr val="888888"/>
                </a:solidFill>
                <a:latin typeface="Verdana"/>
                <a:ea typeface="Verdana"/>
                <a:cs typeface="Verdana"/>
                <a:sym typeface="Verdana"/>
              </a:rPr>
              <a:t>© 2012 John Wiley &amp; Sons, Inc. All rights reserved.</a:t>
            </a:r>
          </a:p>
        </p:txBody>
      </p:sp>
      <p:sp>
        <p:nvSpPr>
          <p:cNvPr id="170" name="Shape 170"/>
          <p:cNvSpPr/>
          <p:nvPr/>
        </p:nvSpPr>
        <p:spPr>
          <a:xfrm>
            <a:off x="228600" y="381000"/>
            <a:ext cx="876300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3600">
                <a:solidFill>
                  <a:schemeClr val="dk1"/>
                </a:solidFill>
                <a:latin typeface="Bookman Old Style"/>
                <a:ea typeface="Bookman Old Style"/>
                <a:cs typeface="Bookman Old Style"/>
                <a:sym typeface="Bookman Old Style"/>
              </a:rPr>
              <a:t>What Are Languages, and What Role Do Languages Play in Cultures?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501150"/>
            <a:ext cx="8229600" cy="875400"/>
          </a:xfrm>
          <a:prstGeom prst="rect">
            <a:avLst/>
          </a:prstGeom>
        </p:spPr>
        <p:txBody>
          <a:bodyPr anchorCtr="0" anchor="ctr" bIns="91425" lIns="91425" rIns="91425" tIns="91425">
            <a:noAutofit/>
          </a:bodyPr>
          <a:lstStyle/>
          <a:p>
            <a:pPr lvl="0">
              <a:spcBef>
                <a:spcPts val="0"/>
              </a:spcBef>
              <a:buNone/>
            </a:pPr>
            <a:r>
              <a:rPr lang="en-US"/>
              <a:t>Bilingualism in America	</a:t>
            </a:r>
          </a:p>
        </p:txBody>
      </p:sp>
      <p:sp>
        <p:nvSpPr>
          <p:cNvPr id="177" name="Shape 177"/>
          <p:cNvSpPr txBox="1"/>
          <p:nvPr>
            <p:ph idx="1" type="body"/>
          </p:nvPr>
        </p:nvSpPr>
        <p:spPr>
          <a:xfrm>
            <a:off x="306600" y="3775925"/>
            <a:ext cx="8380200" cy="1210200"/>
          </a:xfrm>
          <a:prstGeom prst="rect">
            <a:avLst/>
          </a:prstGeom>
        </p:spPr>
        <p:txBody>
          <a:bodyPr anchorCtr="0" anchor="t" bIns="91425" lIns="91425" rIns="91425" tIns="91425">
            <a:noAutofit/>
          </a:bodyPr>
          <a:lstStyle/>
          <a:p>
            <a:pPr indent="0" lvl="0" marL="0">
              <a:spcBef>
                <a:spcPts val="0"/>
              </a:spcBef>
              <a:buNone/>
            </a:pPr>
            <a:r>
              <a:rPr lang="en-US" u="sng"/>
              <a:t>Bilingualism: </a:t>
            </a:r>
            <a:r>
              <a:rPr lang="en-US"/>
              <a:t>when 2 languages are spoken and are promoted.</a:t>
            </a:r>
          </a:p>
          <a:p>
            <a:pPr lvl="0">
              <a:spcBef>
                <a:spcPts val="0"/>
              </a:spcBef>
              <a:buNone/>
            </a:pPr>
            <a:r>
              <a:rPr lang="en-US"/>
              <a:t>Hawaii - English and Hawaiian pidgin</a:t>
            </a:r>
          </a:p>
          <a:p>
            <a:pPr lvl="0">
              <a:spcBef>
                <a:spcPts val="0"/>
              </a:spcBef>
              <a:buNone/>
            </a:pPr>
            <a:r>
              <a:rPr lang="en-US"/>
              <a:t>New Mexico-English and Spanish</a:t>
            </a:r>
          </a:p>
          <a:p>
            <a:pPr lvl="0">
              <a:spcBef>
                <a:spcPts val="0"/>
              </a:spcBef>
              <a:buNone/>
            </a:pPr>
            <a:r>
              <a:t/>
            </a:r>
            <a:endParaRPr/>
          </a:p>
        </p:txBody>
      </p:sp>
      <p:sp>
        <p:nvSpPr>
          <p:cNvPr id="178" name="Shape 178"/>
          <p:cNvSpPr txBox="1"/>
          <p:nvPr/>
        </p:nvSpPr>
        <p:spPr>
          <a:xfrm>
            <a:off x="710000" y="559450"/>
            <a:ext cx="7568700" cy="2817000"/>
          </a:xfrm>
          <a:prstGeom prst="rect">
            <a:avLst/>
          </a:prstGeom>
          <a:noFill/>
          <a:ln>
            <a:noFill/>
          </a:ln>
        </p:spPr>
        <p:txBody>
          <a:bodyPr anchorCtr="0" anchor="t" bIns="91425" lIns="91425" rIns="91425" tIns="91425">
            <a:noAutofit/>
          </a:bodyPr>
          <a:lstStyle/>
          <a:p>
            <a:pPr lvl="0" algn="ctr">
              <a:spcBef>
                <a:spcPts val="0"/>
              </a:spcBef>
              <a:buNone/>
            </a:pPr>
            <a:r>
              <a:rPr b="1" lang="en-US" sz="1900"/>
              <a:t>S</a:t>
            </a:r>
            <a:r>
              <a:rPr b="1" lang="en-US" sz="2000"/>
              <a:t>tandard Language examples</a:t>
            </a:r>
          </a:p>
          <a:p>
            <a:pPr lvl="0">
              <a:spcBef>
                <a:spcPts val="0"/>
              </a:spcBef>
              <a:buNone/>
            </a:pPr>
            <a:r>
              <a:rPr lang="en-US" sz="2100"/>
              <a:t>China: Northern mandarin</a:t>
            </a:r>
          </a:p>
          <a:p>
            <a:pPr lvl="0">
              <a:spcBef>
                <a:spcPts val="0"/>
              </a:spcBef>
              <a:buNone/>
            </a:pPr>
            <a:r>
              <a:rPr lang="en-US" sz="2100"/>
              <a:t>UK: PRB English for the well educated</a:t>
            </a:r>
          </a:p>
          <a:p>
            <a:pPr lvl="0">
              <a:spcBef>
                <a:spcPts val="0"/>
              </a:spcBef>
              <a:buNone/>
            </a:pPr>
            <a:r>
              <a:rPr lang="en-US" sz="2100"/>
              <a:t>France-French regulated bvy the AcademieFrancaise</a:t>
            </a:r>
          </a:p>
          <a:p>
            <a:pPr lvl="0">
              <a:spcBef>
                <a:spcPts val="0"/>
              </a:spcBef>
              <a:buNone/>
            </a:pPr>
            <a:r>
              <a:rPr lang="en-US" sz="2100"/>
              <a:t>In Ireland- you ned to pass an Irsh exam to get a government jo</a:t>
            </a:r>
            <a:r>
              <a:rPr lang="en-US" sz="2000"/>
              <a:t>b</a:t>
            </a:r>
          </a:p>
          <a:p>
            <a:pPr lvl="0">
              <a:spcBef>
                <a:spcPts val="0"/>
              </a:spcBef>
              <a:buNone/>
            </a:pPr>
            <a:r>
              <a:rPr lang="en-US" sz="1600"/>
              <a:t>   </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