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9" r:id="rId3"/>
    <p:sldId id="270" r:id="rId4"/>
    <p:sldId id="272" r:id="rId5"/>
    <p:sldId id="266" r:id="rId6"/>
    <p:sldId id="273" r:id="rId7"/>
    <p:sldId id="259" r:id="rId8"/>
    <p:sldId id="260" r:id="rId9"/>
    <p:sldId id="274"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75" d="100"/>
          <a:sy n="75" d="100"/>
        </p:scale>
        <p:origin x="-1304" y="-6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19F8-F330-4363-87EA-3CD3E4E16174}" type="datetimeFigureOut">
              <a:rPr lang="en-US" smtClean="0"/>
              <a:pPr/>
              <a:t>2/28/16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118A7-21F4-401A-96BE-673AD4DCF75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46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118A7-21F4-401A-96BE-673AD4DCF752}"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33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BBE943-7F04-D042-9307-83F8DD55BB27}"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E943-7F04-D042-9307-83F8DD55BB27}"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E943-7F04-D042-9307-83F8DD55BB27}"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E943-7F04-D042-9307-83F8DD55BB27}"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BE943-7F04-D042-9307-83F8DD55BB27}"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BBE943-7F04-D042-9307-83F8DD55BB27}"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BE943-7F04-D042-9307-83F8DD55BB27}" type="datetimeFigureOut">
              <a:rPr lang="en-US" smtClean="0"/>
              <a:pPr/>
              <a:t>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BBE943-7F04-D042-9307-83F8DD55BB27}" type="datetimeFigureOut">
              <a:rPr lang="en-US" smtClean="0"/>
              <a:pPr/>
              <a:t>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BE943-7F04-D042-9307-83F8DD55BB27}" type="datetimeFigureOut">
              <a:rPr lang="en-US" smtClean="0"/>
              <a:pPr/>
              <a:t>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BE943-7F04-D042-9307-83F8DD55BB27}"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BE943-7F04-D042-9307-83F8DD55BB27}"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2A071-0947-2E46-A784-B93C04C787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BE943-7F04-D042-9307-83F8DD55BB27}" type="datetimeFigureOut">
              <a:rPr lang="en-US" smtClean="0"/>
              <a:pPr/>
              <a:t>2/28/16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2A071-0947-2E46-A784-B93C04C787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5000" y="228600"/>
            <a:ext cx="2743200" cy="2197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914400" y="457200"/>
            <a:ext cx="3048000" cy="1828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73100" y="2819400"/>
            <a:ext cx="3289300" cy="246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Sustainable Agriculture?</a:t>
            </a:r>
            <a:endParaRPr lang="en-US" dirty="0"/>
          </a:p>
        </p:txBody>
      </p:sp>
      <p:sp>
        <p:nvSpPr>
          <p:cNvPr id="3" name="Content Placeholder 2"/>
          <p:cNvSpPr>
            <a:spLocks noGrp="1"/>
          </p:cNvSpPr>
          <p:nvPr>
            <p:ph idx="1"/>
          </p:nvPr>
        </p:nvSpPr>
        <p:spPr/>
        <p:txBody>
          <a:bodyPr/>
          <a:lstStyle/>
          <a:p>
            <a:r>
              <a:rPr lang="en-US" dirty="0" smtClean="0"/>
              <a:t>Farming practices that carefully manage natural resources and minimize adverse affects on the environment while maintaining farm profits</a:t>
            </a:r>
            <a:r>
              <a:rPr lang="en-US" dirty="0" smtClean="0"/>
              <a:t>.</a:t>
            </a:r>
          </a:p>
          <a:p>
            <a:r>
              <a:rPr lang="en-US" dirty="0" smtClean="0"/>
              <a:t>Examples:?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Practices</a:t>
            </a:r>
            <a:br>
              <a:rPr lang="en-US" dirty="0" smtClean="0"/>
            </a:br>
            <a:endParaRPr lang="en-US" dirty="0"/>
          </a:p>
        </p:txBody>
      </p:sp>
      <p:sp>
        <p:nvSpPr>
          <p:cNvPr id="3" name="Content Placeholder 2"/>
          <p:cNvSpPr>
            <a:spLocks noGrp="1"/>
          </p:cNvSpPr>
          <p:nvPr>
            <p:ph idx="1"/>
          </p:nvPr>
        </p:nvSpPr>
        <p:spPr>
          <a:xfrm>
            <a:off x="457200" y="1600200"/>
            <a:ext cx="6705600" cy="4525963"/>
          </a:xfrm>
        </p:spPr>
        <p:txBody>
          <a:bodyPr>
            <a:normAutofit fontScale="92500" lnSpcReduction="20000"/>
          </a:bodyPr>
          <a:lstStyle/>
          <a:p>
            <a:r>
              <a:rPr lang="en-US" dirty="0" smtClean="0"/>
              <a:t>Water and soil conservation efforts are:</a:t>
            </a:r>
          </a:p>
          <a:p>
            <a:pPr>
              <a:buNone/>
            </a:pPr>
            <a:r>
              <a:rPr lang="en-US" dirty="0" smtClean="0">
                <a:solidFill>
                  <a:srgbClr val="FF0000"/>
                </a:solidFill>
              </a:rPr>
              <a:t>Contour plowing</a:t>
            </a:r>
            <a:r>
              <a:rPr lang="en-US" dirty="0" smtClean="0"/>
              <a:t>: which follows slopes of a field </a:t>
            </a:r>
          </a:p>
          <a:p>
            <a:pPr>
              <a:buNone/>
            </a:pPr>
            <a:r>
              <a:rPr lang="en-US" dirty="0" smtClean="0">
                <a:solidFill>
                  <a:srgbClr val="FF0000"/>
                </a:solidFill>
              </a:rPr>
              <a:t>Strip cropping</a:t>
            </a:r>
            <a:r>
              <a:rPr lang="en-US" dirty="0" smtClean="0"/>
              <a:t>: alternates the planting of row crops such as cotton with bands of sod crops like soybeans/alfalfa</a:t>
            </a:r>
          </a:p>
          <a:p>
            <a:pPr>
              <a:buNone/>
            </a:pPr>
            <a:r>
              <a:rPr lang="en-US" dirty="0" smtClean="0">
                <a:solidFill>
                  <a:srgbClr val="FF0000"/>
                </a:solidFill>
              </a:rPr>
              <a:t>No till farming:</a:t>
            </a:r>
            <a:r>
              <a:rPr lang="en-US" dirty="0" smtClean="0"/>
              <a:t> avoids agitating the soil with tractors drawn implements that remove weeds.</a:t>
            </a:r>
          </a:p>
          <a:p>
            <a:pPr>
              <a:buNone/>
            </a:pPr>
            <a:r>
              <a:rPr lang="en-US" dirty="0" smtClean="0"/>
              <a:t>Crop rotations: to prevent crop diseases and pest problems; other definition too</a:t>
            </a:r>
          </a:p>
          <a:p>
            <a:pP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00208"/>
            <a:ext cx="2162175" cy="152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2800" y="-76200"/>
            <a:ext cx="1809750" cy="2533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Organic Agriculture</a:t>
            </a:r>
            <a:endParaRPr lang="en-US" dirty="0"/>
          </a:p>
        </p:txBody>
      </p:sp>
      <p:sp>
        <p:nvSpPr>
          <p:cNvPr id="3" name="Content Placeholder 2"/>
          <p:cNvSpPr>
            <a:spLocks noGrp="1"/>
          </p:cNvSpPr>
          <p:nvPr>
            <p:ph idx="1"/>
          </p:nvPr>
        </p:nvSpPr>
        <p:spPr>
          <a:xfrm>
            <a:off x="0" y="914400"/>
            <a:ext cx="8686800" cy="5211763"/>
          </a:xfrm>
        </p:spPr>
        <p:txBody>
          <a:bodyPr>
            <a:normAutofit fontScale="55000" lnSpcReduction="20000"/>
          </a:bodyPr>
          <a:lstStyle/>
          <a:p>
            <a:r>
              <a:rPr lang="en-US" dirty="0" smtClean="0"/>
              <a:t>A farming  system that promotes sustainable and bio-diverse ecosystems and relies on natural ecological processes and cycles as opposed to synthetic inputs such as pesticides</a:t>
            </a:r>
            <a:r>
              <a:rPr lang="en-US" dirty="0" smtClean="0"/>
              <a:t>.</a:t>
            </a:r>
          </a:p>
          <a:p>
            <a:r>
              <a:rPr lang="en-US" dirty="0" smtClean="0"/>
              <a:t>Preserve natural resources and biodiversity</a:t>
            </a:r>
          </a:p>
          <a:p>
            <a:r>
              <a:rPr lang="en-US" dirty="0" smtClean="0"/>
              <a:t>Support animal health and welfare</a:t>
            </a:r>
          </a:p>
          <a:p>
            <a:r>
              <a:rPr lang="en-US" dirty="0" smtClean="0"/>
              <a:t>Provide access to the outdoors so that animals can exercise their natural behaviors</a:t>
            </a:r>
          </a:p>
          <a:p>
            <a:r>
              <a:rPr lang="en-US" dirty="0" smtClean="0"/>
              <a:t>Only use approved materials</a:t>
            </a:r>
          </a:p>
          <a:p>
            <a:r>
              <a:rPr lang="en-US" dirty="0" smtClean="0"/>
              <a:t>Do not use genetically modified ingredients</a:t>
            </a:r>
          </a:p>
          <a:p>
            <a:r>
              <a:rPr lang="en-US" dirty="0" smtClean="0"/>
              <a:t>Receive annual onsite inspections</a:t>
            </a:r>
          </a:p>
          <a:p>
            <a:r>
              <a:rPr lang="en-US" dirty="0" smtClean="0"/>
              <a:t>Separate organic food from non-organic food</a:t>
            </a:r>
          </a:p>
          <a:p>
            <a:endParaRPr lang="en-US" dirty="0" smtClean="0"/>
          </a:p>
          <a:p>
            <a:r>
              <a:rPr lang="en-US" dirty="0" smtClean="0"/>
              <a:t>Where?</a:t>
            </a:r>
          </a:p>
          <a:p>
            <a:pPr>
              <a:buNone/>
            </a:pPr>
            <a:r>
              <a:rPr lang="en-US" dirty="0" smtClean="0"/>
              <a:t>1. Argentina</a:t>
            </a:r>
            <a:r>
              <a:rPr lang="en-US" dirty="0" smtClean="0"/>
              <a:t>, Australia and Argentina and Brazil are the largest areas of organic management.</a:t>
            </a:r>
            <a:endParaRPr lang="en-US" dirty="0" smtClean="0"/>
          </a:p>
          <a:p>
            <a:pPr>
              <a:buNone/>
            </a:pPr>
            <a:r>
              <a:rPr lang="en-US" dirty="0" smtClean="0"/>
              <a:t>2. Highest </a:t>
            </a:r>
            <a:r>
              <a:rPr lang="en-US" dirty="0" smtClean="0"/>
              <a:t>percentages of organic land are found in Europe because they are subsidized.</a:t>
            </a:r>
            <a:endParaRPr lang="en-US" dirty="0" smtClean="0"/>
          </a:p>
          <a:p>
            <a:pPr>
              <a:buNone/>
            </a:pPr>
            <a:r>
              <a:rPr lang="en-US" dirty="0" smtClean="0"/>
              <a:t>3. Africa </a:t>
            </a:r>
            <a:r>
              <a:rPr lang="en-US" dirty="0" smtClean="0"/>
              <a:t>and Latin America: exports most organic products.</a:t>
            </a:r>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Trade</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Fair Trade is a trading partnership, based on dialogue, transparency and respect, that seeks </a:t>
            </a:r>
            <a:r>
              <a:rPr lang="en-US" i="1" dirty="0">
                <a:solidFill>
                  <a:srgbClr val="FF0000"/>
                </a:solidFill>
              </a:rPr>
              <a:t>greater equity in international trade</a:t>
            </a:r>
            <a:r>
              <a:rPr lang="en-US" i="1" dirty="0"/>
              <a:t>. It contributes to sustainable development by offering better trading conditions to, and securing the rights of, marginalized producers and workers – especially in the South</a:t>
            </a:r>
            <a:r>
              <a:rPr lang="en-US" i="1" dirty="0" smtClean="0"/>
              <a:t>.</a:t>
            </a:r>
          </a:p>
          <a:p>
            <a:r>
              <a:rPr lang="en-US" i="1" dirty="0" err="1" smtClean="0"/>
              <a:t>Example:</a:t>
            </a:r>
            <a:r>
              <a:rPr lang="en-US" dirty="0" err="1"/>
              <a:t>The</a:t>
            </a:r>
            <a:r>
              <a:rPr lang="en-US" dirty="0"/>
              <a:t> average price per pound paid to farmers for Fair Trade Certified coffee in 2009 was </a:t>
            </a:r>
            <a:r>
              <a:rPr lang="en-US" i="1" dirty="0"/>
              <a:t>$1.69</a:t>
            </a:r>
            <a:r>
              <a:rPr lang="en-US" dirty="0"/>
              <a:t>, well above the average market price of </a:t>
            </a:r>
            <a:r>
              <a:rPr lang="en-US" i="1" dirty="0"/>
              <a:t>$1.25</a:t>
            </a:r>
            <a:r>
              <a:rPr lang="en-US"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Trade and Gender Equity</a:t>
            </a:r>
            <a:endParaRPr lang="en-US" dirty="0"/>
          </a:p>
        </p:txBody>
      </p:sp>
      <p:sp>
        <p:nvSpPr>
          <p:cNvPr id="3" name="Content Placeholder 2"/>
          <p:cNvSpPr>
            <a:spLocks noGrp="1"/>
          </p:cNvSpPr>
          <p:nvPr>
            <p:ph idx="1"/>
          </p:nvPr>
        </p:nvSpPr>
        <p:spPr/>
        <p:txBody>
          <a:bodyPr>
            <a:normAutofit fontScale="92500"/>
          </a:bodyPr>
          <a:lstStyle/>
          <a:p>
            <a:r>
              <a:rPr lang="en-US" b="1" dirty="0" smtClean="0"/>
              <a:t>Commitment </a:t>
            </a:r>
            <a:r>
              <a:rPr lang="en-US" b="1" u="sng" dirty="0"/>
              <a:t>to Non Discrimination, Gender Equity and</a:t>
            </a:r>
            <a:r>
              <a:rPr lang="en-US" b="1" dirty="0"/>
              <a:t> Women’s Economic Empowerment, and Freedom of </a:t>
            </a:r>
            <a:r>
              <a:rPr lang="en-US" b="1" dirty="0" smtClean="0"/>
              <a:t>Association</a:t>
            </a:r>
          </a:p>
          <a:p>
            <a:r>
              <a:rPr lang="en-US" b="1" dirty="0" smtClean="0"/>
              <a:t>The </a:t>
            </a:r>
            <a:r>
              <a:rPr lang="en-US" b="1" dirty="0"/>
              <a:t>organization does not discriminate in hiring, remuneration, access to training, promotion, termination or retirement based on race, caste, national origin, religion, disability, gender, sexual orientation, union membership, political affiliation, HIV/Aids status or age.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Effects of Ag.</a:t>
            </a:r>
            <a:endParaRPr lang="en-US" dirty="0"/>
          </a:p>
        </p:txBody>
      </p:sp>
      <p:sp>
        <p:nvSpPr>
          <p:cNvPr id="3" name="Content Placeholder 2"/>
          <p:cNvSpPr>
            <a:spLocks noGrp="1"/>
          </p:cNvSpPr>
          <p:nvPr>
            <p:ph idx="1"/>
          </p:nvPr>
        </p:nvSpPr>
        <p:spPr/>
        <p:txBody>
          <a:bodyPr/>
          <a:lstStyle/>
          <a:p>
            <a:r>
              <a:rPr lang="en-US" dirty="0" smtClean="0"/>
              <a:t>Soil erosion</a:t>
            </a:r>
          </a:p>
          <a:p>
            <a:r>
              <a:rPr lang="en-US" dirty="0" smtClean="0"/>
              <a:t>Desertification</a:t>
            </a:r>
          </a:p>
          <a:p>
            <a:r>
              <a:rPr lang="en-US" dirty="0" smtClean="0"/>
              <a:t>Deforestation	</a:t>
            </a:r>
          </a:p>
          <a:p>
            <a:r>
              <a:rPr lang="en-US" dirty="0" err="1" smtClean="0"/>
              <a:t>Acquifer</a:t>
            </a:r>
            <a:r>
              <a:rPr lang="en-US" dirty="0" smtClean="0"/>
              <a:t> </a:t>
            </a:r>
            <a:r>
              <a:rPr lang="en-US" dirty="0" smtClean="0"/>
              <a:t>overuse</a:t>
            </a:r>
          </a:p>
          <a:p>
            <a:r>
              <a:rPr lang="en-US" dirty="0" smtClean="0"/>
              <a:t>Chemicals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Soil erosion:  </a:t>
            </a:r>
            <a:endParaRPr lang="en-US" dirty="0"/>
          </a:p>
        </p:txBody>
      </p:sp>
      <p:sp>
        <p:nvSpPr>
          <p:cNvPr id="3" name="Content Placeholder 2"/>
          <p:cNvSpPr>
            <a:spLocks noGrp="1"/>
          </p:cNvSpPr>
          <p:nvPr>
            <p:ph idx="1"/>
          </p:nvPr>
        </p:nvSpPr>
        <p:spPr>
          <a:xfrm>
            <a:off x="457200" y="1600201"/>
            <a:ext cx="8229600" cy="2057400"/>
          </a:xfrm>
        </p:spPr>
        <p:txBody>
          <a:bodyPr>
            <a:normAutofit fontScale="77500" lnSpcReduction="20000"/>
          </a:bodyPr>
          <a:lstStyle/>
          <a:p>
            <a:r>
              <a:rPr lang="en-US" dirty="0" smtClean="0"/>
              <a:t>loss of nutrient rich top layer in top soil.</a:t>
            </a:r>
          </a:p>
          <a:p>
            <a:r>
              <a:rPr lang="en-US" dirty="0" smtClean="0"/>
              <a:t>Don’t allow soil to regenerate </a:t>
            </a:r>
            <a:r>
              <a:rPr lang="en-US" dirty="0" err="1" smtClean="0"/>
              <a:t>bc</a:t>
            </a:r>
            <a:r>
              <a:rPr lang="en-US" dirty="0" smtClean="0"/>
              <a:t>/ over farming</a:t>
            </a:r>
          </a:p>
          <a:p>
            <a:r>
              <a:rPr lang="en-US" dirty="0" smtClean="0"/>
              <a:t>7% of the topsoil is lost early</a:t>
            </a:r>
          </a:p>
          <a:p>
            <a:r>
              <a:rPr lang="en-US" dirty="0" smtClean="0"/>
              <a:t>Prevent Soil Erosion?</a:t>
            </a:r>
          </a:p>
          <a:p>
            <a:r>
              <a:rPr lang="en-US" dirty="0" smtClean="0"/>
              <a:t>https://</a:t>
            </a:r>
            <a:r>
              <a:rPr lang="en-US" dirty="0" err="1" smtClean="0"/>
              <a:t>www.youtube.com/watch?v</a:t>
            </a:r>
            <a:r>
              <a:rPr lang="en-US" dirty="0" smtClean="0"/>
              <a:t>=</a:t>
            </a:r>
            <a:r>
              <a:rPr lang="en-US" dirty="0" err="1" smtClean="0"/>
              <a:t>LpltrgkLqWc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92162"/>
          </a:xfrm>
        </p:spPr>
        <p:txBody>
          <a:bodyPr>
            <a:normAutofit/>
          </a:bodyPr>
          <a:lstStyle/>
          <a:p>
            <a:r>
              <a:rPr lang="en-US" dirty="0" err="1" smtClean="0"/>
              <a:t>B)Desertification</a:t>
            </a:r>
            <a:endParaRPr lang="en-US" dirty="0"/>
          </a:p>
        </p:txBody>
      </p:sp>
      <p:sp>
        <p:nvSpPr>
          <p:cNvPr id="3" name="Content Placeholder 2"/>
          <p:cNvSpPr>
            <a:spLocks noGrp="1"/>
          </p:cNvSpPr>
          <p:nvPr>
            <p:ph idx="1"/>
          </p:nvPr>
        </p:nvSpPr>
        <p:spPr>
          <a:xfrm>
            <a:off x="457199" y="1066800"/>
            <a:ext cx="3661857" cy="5333999"/>
          </a:xfrm>
        </p:spPr>
        <p:txBody>
          <a:bodyPr>
            <a:normAutofit fontScale="47500" lnSpcReduction="20000"/>
          </a:bodyPr>
          <a:lstStyle/>
          <a:p>
            <a:endParaRPr lang="en-US" dirty="0" smtClean="0"/>
          </a:p>
          <a:p>
            <a:r>
              <a:rPr lang="en-US" dirty="0" smtClean="0"/>
              <a:t>Desertification occurs when:</a:t>
            </a:r>
          </a:p>
          <a:p>
            <a:endParaRPr lang="en-US" dirty="0" smtClean="0"/>
          </a:p>
          <a:p>
            <a:r>
              <a:rPr lang="en-US" dirty="0" smtClean="0"/>
              <a:t>the tree and plant cover that binds the soil is removed.</a:t>
            </a:r>
          </a:p>
          <a:p>
            <a:r>
              <a:rPr lang="en-US" dirty="0" smtClean="0"/>
              <a:t> It occurs when trees and bushes are stripped away for </a:t>
            </a:r>
            <a:r>
              <a:rPr lang="en-US" dirty="0" err="1" smtClean="0"/>
              <a:t>fuelwood</a:t>
            </a:r>
            <a:r>
              <a:rPr lang="en-US" dirty="0" smtClean="0"/>
              <a:t> and timber, or to clear land for cultivation.</a:t>
            </a:r>
          </a:p>
          <a:p>
            <a:r>
              <a:rPr lang="en-US" dirty="0" smtClean="0"/>
              <a:t>Overgrazing: animals eat away grasses and erode topsoil with their hooves.</a:t>
            </a:r>
          </a:p>
          <a:p>
            <a:r>
              <a:rPr lang="en-US" dirty="0" smtClean="0"/>
              <a:t>intensive farming depletes the nutrients in the soil.</a:t>
            </a:r>
          </a:p>
          <a:p>
            <a:r>
              <a:rPr lang="en-US" dirty="0" smtClean="0"/>
              <a:t>Wind and water erosion aggravate the damage, carrying away topsoil and leaving behind a highly infertile mix of dust and sand.</a:t>
            </a:r>
          </a:p>
          <a:p>
            <a:r>
              <a:rPr lang="en-US" dirty="0" smtClean="0"/>
              <a:t> It is the combination of these factors that transforms degraded land into desert.</a:t>
            </a:r>
          </a:p>
          <a:p>
            <a:endParaRPr lang="en-US" dirty="0"/>
          </a:p>
          <a:p>
            <a:r>
              <a:rPr lang="en-US" dirty="0" smtClean="0"/>
              <a:t>the Sahara alone has lost 270,000 sq. mi. of non-desert land over the past 50 yrs.</a:t>
            </a:r>
          </a:p>
        </p:txBody>
      </p:sp>
      <p:pic>
        <p:nvPicPr>
          <p:cNvPr id="25602" name="Picture 2"/>
          <p:cNvPicPr>
            <a:picLocks noChangeAspect="1" noChangeArrowheads="1"/>
          </p:cNvPicPr>
          <p:nvPr/>
        </p:nvPicPr>
        <p:blipFill>
          <a:blip r:embed="rId2"/>
          <a:srcRect/>
          <a:stretch>
            <a:fillRect/>
          </a:stretch>
        </p:blipFill>
        <p:spPr bwMode="auto">
          <a:xfrm>
            <a:off x="4119057" y="1371600"/>
            <a:ext cx="5024943" cy="30479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stop Desertification?</a:t>
            </a:r>
            <a:endParaRPr lang="en-US" dirty="0"/>
          </a:p>
        </p:txBody>
      </p:sp>
      <p:sp>
        <p:nvSpPr>
          <p:cNvPr id="3" name="Content Placeholder 2"/>
          <p:cNvSpPr>
            <a:spLocks noGrp="1"/>
          </p:cNvSpPr>
          <p:nvPr>
            <p:ph idx="1"/>
          </p:nvPr>
        </p:nvSpPr>
        <p:spPr>
          <a:xfrm>
            <a:off x="527136" y="1600201"/>
            <a:ext cx="8159663" cy="3962400"/>
          </a:xfrm>
        </p:spPr>
        <p:txBody>
          <a:bodyPr/>
          <a:lstStyle/>
          <a:p>
            <a:r>
              <a:rPr lang="en-US" dirty="0" smtClean="0"/>
              <a:t>Examples: Sahel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7137" y="2380989"/>
            <a:ext cx="2857500"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Rectangle 3"/>
          <p:cNvSpPr/>
          <p:nvPr/>
        </p:nvSpPr>
        <p:spPr>
          <a:xfrm>
            <a:off x="4114800" y="1295400"/>
            <a:ext cx="2743200" cy="2308324"/>
          </a:xfrm>
          <a:prstGeom prst="rect">
            <a:avLst/>
          </a:prstGeom>
        </p:spPr>
        <p:txBody>
          <a:bodyPr wrap="square">
            <a:spAutoFit/>
          </a:bodyPr>
          <a:lstStyle/>
          <a:p>
            <a:r>
              <a:rPr lang="en-US" dirty="0">
                <a:solidFill>
                  <a:srgbClr val="FF0000"/>
                </a:solidFill>
              </a:rPr>
              <a:t>The Sahel region</a:t>
            </a:r>
            <a:r>
              <a:rPr lang="en-US" dirty="0"/>
              <a:t>: a belt up to 1,000 km (620 miles) wide that spans the 5,400 km in Africa from the Atlantic Ocean to the Red </a:t>
            </a:r>
            <a:r>
              <a:rPr lang="en-US" dirty="0" smtClean="0"/>
              <a:t>Sea.</a:t>
            </a:r>
          </a:p>
          <a:p>
            <a:endParaRPr lang="en-US" dirty="0" smtClean="0"/>
          </a:p>
          <a:p>
            <a:endParaRPr lang="en-US" dirty="0"/>
          </a:p>
        </p:txBody>
      </p:sp>
      <p:sp>
        <p:nvSpPr>
          <p:cNvPr id="5" name="TextBox 4"/>
          <p:cNvSpPr txBox="1"/>
          <p:nvPr/>
        </p:nvSpPr>
        <p:spPr>
          <a:xfrm>
            <a:off x="228600" y="5105400"/>
            <a:ext cx="8382000" cy="1477328"/>
          </a:xfrm>
          <a:prstGeom prst="rect">
            <a:avLst/>
          </a:prstGeom>
          <a:noFill/>
        </p:spPr>
        <p:txBody>
          <a:bodyPr wrap="square" rtlCol="0">
            <a:spAutoFit/>
          </a:bodyPr>
          <a:lstStyle/>
          <a:p>
            <a:r>
              <a:rPr lang="en-US" dirty="0"/>
              <a:t>The Great Green Wall is an initiative designed to stop the desertification of the semi-arid </a:t>
            </a:r>
            <a:r>
              <a:rPr lang="en-US" dirty="0" smtClean="0"/>
              <a:t>Sahel </a:t>
            </a:r>
            <a:r>
              <a:rPr lang="en-US" dirty="0"/>
              <a:t>region in Africa. The </a:t>
            </a:r>
            <a:r>
              <a:rPr lang="en-US" u="sng" dirty="0"/>
              <a:t>essential idea is to plant a giant greenbelt of trees that would span Africa </a:t>
            </a:r>
            <a:r>
              <a:rPr lang="en-US" dirty="0" smtClean="0"/>
              <a:t>from </a:t>
            </a:r>
            <a:r>
              <a:rPr lang="en-US" dirty="0"/>
              <a:t>Senegal to Djibouti. It also includes a number of other environmental, economic, and </a:t>
            </a:r>
            <a:r>
              <a:rPr lang="en-US" dirty="0" smtClean="0"/>
              <a:t>food security </a:t>
            </a:r>
            <a:r>
              <a:rPr lang="en-US" dirty="0"/>
              <a:t>development initiatives aimed at addressing challenges resulting from desertification </a:t>
            </a:r>
            <a:r>
              <a:rPr lang="en-US" dirty="0" smtClean="0"/>
              <a:t>of </a:t>
            </a:r>
            <a:r>
              <a:rPr lang="en-US" dirty="0"/>
              <a:t>the Sahel.</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0600" y="2743200"/>
            <a:ext cx="3390549" cy="20767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60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Deforestation: </a:t>
            </a:r>
            <a:endParaRPr lang="en-US" dirty="0"/>
          </a:p>
        </p:txBody>
      </p:sp>
      <p:sp>
        <p:nvSpPr>
          <p:cNvPr id="3" name="Content Placeholder 2"/>
          <p:cNvSpPr>
            <a:spLocks noGrp="1"/>
          </p:cNvSpPr>
          <p:nvPr>
            <p:ph idx="1"/>
          </p:nvPr>
        </p:nvSpPr>
        <p:spPr/>
        <p:txBody>
          <a:bodyPr>
            <a:normAutofit/>
          </a:bodyPr>
          <a:lstStyle/>
          <a:p>
            <a:r>
              <a:rPr lang="en-US" dirty="0" smtClean="0"/>
              <a:t>in the 1980s, the Food &amp; Agriculture Organization (FAO – part of the UN) studied its effects; determined that 44% of global tropical rainforests are already affected by cutting.  1% is logged every year; at this rate the entire equatorial forest would be gone in less than 90 yrs.  Forests convert CO2 to oxygen counteract oxygen loss &amp; greatly affect the oxygen cycle.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E)Salinization</a:t>
            </a:r>
            <a:endParaRPr lang="en-US" dirty="0"/>
          </a:p>
        </p:txBody>
      </p:sp>
      <p:sp>
        <p:nvSpPr>
          <p:cNvPr id="3" name="Content Placeholder 2"/>
          <p:cNvSpPr>
            <a:spLocks noGrp="1"/>
          </p:cNvSpPr>
          <p:nvPr>
            <p:ph idx="1"/>
          </p:nvPr>
        </p:nvSpPr>
        <p:spPr/>
        <p:txBody>
          <a:bodyPr/>
          <a:lstStyle/>
          <a:p>
            <a:r>
              <a:rPr lang="en-US" dirty="0" smtClean="0"/>
              <a:t>- </a:t>
            </a:r>
            <a:r>
              <a:rPr lang="en-US" dirty="0" smtClean="0"/>
              <a:t>when irrigation is used in arid regions where evaporation rates are high </a:t>
            </a:r>
            <a:r>
              <a:rPr lang="en-US" dirty="0" smtClean="0">
                <a:solidFill>
                  <a:srgbClr val="FF0000"/>
                </a:solidFill>
              </a:rPr>
              <a:t>SALINIZATION</a:t>
            </a:r>
            <a:r>
              <a:rPr lang="en-US" dirty="0" smtClean="0"/>
              <a:t> occurs</a:t>
            </a:r>
          </a:p>
          <a:p>
            <a:r>
              <a:rPr lang="en-US" u="sng" dirty="0" err="1" smtClean="0"/>
              <a:t>Salinization</a:t>
            </a:r>
            <a:r>
              <a:rPr lang="en-US" dirty="0" smtClean="0"/>
              <a:t>: accumulation of salt in the soil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112" y="4913123"/>
            <a:ext cx="2860110" cy="1944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F)Chemicals</a:t>
            </a:r>
            <a:endParaRPr lang="en-US" dirty="0"/>
          </a:p>
        </p:txBody>
      </p:sp>
      <p:sp>
        <p:nvSpPr>
          <p:cNvPr id="3" name="Content Placeholder 2"/>
          <p:cNvSpPr>
            <a:spLocks noGrp="1"/>
          </p:cNvSpPr>
          <p:nvPr>
            <p:ph idx="1"/>
          </p:nvPr>
        </p:nvSpPr>
        <p:spPr/>
        <p:txBody>
          <a:bodyPr/>
          <a:lstStyle/>
          <a:p>
            <a:r>
              <a:rPr lang="en-US" dirty="0" smtClean="0"/>
              <a:t>1. fertilizers, pesticides, and fungicides also have an impact on the environment</a:t>
            </a:r>
          </a:p>
          <a:p>
            <a:r>
              <a:rPr lang="en-US" dirty="0" smtClean="0"/>
              <a:t>Examples:</a:t>
            </a:r>
          </a:p>
          <a:p>
            <a:r>
              <a:rPr lang="en-US" dirty="0" smtClean="0"/>
              <a:t>Production of fertilizers like </a:t>
            </a:r>
            <a:r>
              <a:rPr lang="en-US" dirty="0"/>
              <a:t>a</a:t>
            </a:r>
            <a:r>
              <a:rPr lang="en-US" dirty="0" smtClean="0"/>
              <a:t>mmonia uses large amounts of energy</a:t>
            </a:r>
          </a:p>
          <a:p>
            <a:r>
              <a:rPr lang="en-US" dirty="0" smtClean="0"/>
              <a:t>Chemical runoff from fields treated with other chemicals pollute surface water and groundwater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Groundwater Depletion</a:t>
            </a:r>
            <a:br>
              <a:rPr lang="en-US" dirty="0" smtClean="0"/>
            </a:br>
            <a:endParaRPr lang="en-US" dirty="0"/>
          </a:p>
        </p:txBody>
      </p:sp>
      <p:pic>
        <p:nvPicPr>
          <p:cNvPr id="33794" name="Picture 2"/>
          <p:cNvPicPr>
            <a:picLocks noChangeAspect="1" noChangeArrowheads="1"/>
          </p:cNvPicPr>
          <p:nvPr/>
        </p:nvPicPr>
        <p:blipFill>
          <a:blip r:embed="rId2"/>
          <a:srcRect/>
          <a:stretch>
            <a:fillRect/>
          </a:stretch>
        </p:blipFill>
        <p:spPr bwMode="auto">
          <a:xfrm>
            <a:off x="1219199" y="1066800"/>
            <a:ext cx="7028935" cy="4267200"/>
          </a:xfrm>
          <a:prstGeom prst="rect">
            <a:avLst/>
          </a:prstGeom>
          <a:noFill/>
          <a:ln w="9525">
            <a:noFill/>
            <a:miter lim="800000"/>
            <a:headEnd/>
            <a:tailEnd/>
          </a:ln>
          <a:effectLst/>
        </p:spPr>
      </p:pic>
      <p:sp>
        <p:nvSpPr>
          <p:cNvPr id="5" name="TextBox 4"/>
          <p:cNvSpPr txBox="1"/>
          <p:nvPr/>
        </p:nvSpPr>
        <p:spPr>
          <a:xfrm>
            <a:off x="847142" y="5334000"/>
            <a:ext cx="7848758" cy="1477328"/>
          </a:xfrm>
          <a:prstGeom prst="rect">
            <a:avLst/>
          </a:prstGeom>
          <a:noFill/>
        </p:spPr>
        <p:txBody>
          <a:bodyPr wrap="square" rtlCol="0">
            <a:spAutoFit/>
          </a:bodyPr>
          <a:lstStyle/>
          <a:p>
            <a:r>
              <a:rPr lang="en-US" dirty="0" smtClean="0"/>
              <a:t>Groundwater depletion has been a concern in the Southwest and High Plains for many years, but increased demands on our groundwater resources have overstressed aquifers in many areas of the Nation, not just in arid regions. In addition, groundwater depletion occurs at scales ranging from a single well to aquifer systems underlying several states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8159</TotalTime>
  <Words>869</Words>
  <Application>Microsoft Office PowerPoint</Application>
  <PresentationFormat>On-screen Show (4:3)</PresentationFormat>
  <Paragraphs>70</Paragraphs>
  <Slides>14</Slides>
  <Notes>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Environmental Effects of Ag.</vt:lpstr>
      <vt:lpstr>A) Soil erosion:  </vt:lpstr>
      <vt:lpstr>B)Desertification</vt:lpstr>
      <vt:lpstr>How to stop Desertification?</vt:lpstr>
      <vt:lpstr>C) Deforestation: </vt:lpstr>
      <vt:lpstr>E)Salinization</vt:lpstr>
      <vt:lpstr>F)Chemicals</vt:lpstr>
      <vt:lpstr>Groundwater Depletion </vt:lpstr>
      <vt:lpstr>What is Sustainable Agriculture?</vt:lpstr>
      <vt:lpstr>Practices </vt:lpstr>
      <vt:lpstr>Organic Agriculture</vt:lpstr>
      <vt:lpstr>Fair Trade</vt:lpstr>
      <vt:lpstr>Fair Trade and Gender Equity</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Jaela VAZQUEZ</dc:creator>
  <cp:lastModifiedBy>Jaela VAZQUEZ</cp:lastModifiedBy>
  <cp:revision>10</cp:revision>
  <dcterms:created xsi:type="dcterms:W3CDTF">2016-02-29T02:08:20Z</dcterms:created>
  <dcterms:modified xsi:type="dcterms:W3CDTF">2016-02-29T02:25:13Z</dcterms:modified>
</cp:coreProperties>
</file>