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36" r:id="rId1"/>
  </p:sldMasterIdLst>
  <p:notesMasterIdLst>
    <p:notesMasterId r:id="rId44"/>
  </p:notesMasterIdLst>
  <p:sldIdLst>
    <p:sldId id="256" r:id="rId2"/>
    <p:sldId id="296" r:id="rId3"/>
    <p:sldId id="298" r:id="rId4"/>
    <p:sldId id="299" r:id="rId5"/>
    <p:sldId id="300" r:id="rId6"/>
    <p:sldId id="301" r:id="rId7"/>
    <p:sldId id="292" r:id="rId8"/>
    <p:sldId id="258" r:id="rId9"/>
    <p:sldId id="303" r:id="rId10"/>
    <p:sldId id="302" r:id="rId11"/>
    <p:sldId id="293" r:id="rId12"/>
    <p:sldId id="294" r:id="rId13"/>
    <p:sldId id="295" r:id="rId14"/>
    <p:sldId id="259" r:id="rId15"/>
    <p:sldId id="266" r:id="rId16"/>
    <p:sldId id="261" r:id="rId17"/>
    <p:sldId id="278" r:id="rId18"/>
    <p:sldId id="281" r:id="rId19"/>
    <p:sldId id="282" r:id="rId20"/>
    <p:sldId id="283" r:id="rId21"/>
    <p:sldId id="284" r:id="rId22"/>
    <p:sldId id="286" r:id="rId23"/>
    <p:sldId id="287" r:id="rId24"/>
    <p:sldId id="289" r:id="rId25"/>
    <p:sldId id="277" r:id="rId26"/>
    <p:sldId id="276" r:id="rId27"/>
    <p:sldId id="290" r:id="rId28"/>
    <p:sldId id="275" r:id="rId29"/>
    <p:sldId id="291" r:id="rId30"/>
    <p:sldId id="260" r:id="rId31"/>
    <p:sldId id="257" r:id="rId32"/>
    <p:sldId id="274" r:id="rId33"/>
    <p:sldId id="272" r:id="rId34"/>
    <p:sldId id="271" r:id="rId35"/>
    <p:sldId id="269" r:id="rId36"/>
    <p:sldId id="268" r:id="rId37"/>
    <p:sldId id="262" r:id="rId38"/>
    <p:sldId id="273" r:id="rId39"/>
    <p:sldId id="263" r:id="rId40"/>
    <p:sldId id="264" r:id="rId41"/>
    <p:sldId id="265" r:id="rId42"/>
    <p:sldId id="26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FBE10-8823-CD4D-8F4F-E1054DE55C11}" type="datetimeFigureOut">
              <a:rPr lang="en-US" smtClean="0"/>
              <a:pPr/>
              <a:t>3/7/16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E3D5D-4EFA-084B-A956-B001CC632E6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BE3D5D-4EFA-084B-A956-B001CC632E61}" type="slidenum">
              <a:rPr lang="en-US" smtClean="0"/>
              <a:pPr/>
              <a:t>13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a:lstStyle/>
          <a:p>
            <a:fld id="{97370A6B-8EBB-444B-9799-C1A8D8316CCA}" type="slidenum">
              <a:rPr lang="en-US"/>
              <a:pPr/>
              <a:t>29</a:t>
            </a:fld>
            <a:endParaRPr lang="en-US"/>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a:lstStyle/>
          <a:p>
            <a:pPr>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18BE3D5D-4EFA-084B-A956-B001CC632E61}" type="slidenum">
              <a:rPr lang="en-US" smtClean="0"/>
              <a:pPr/>
              <a:t>31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18BE3D5D-4EFA-084B-A956-B001CC632E61}" type="slidenum">
              <a:rPr lang="en-US" smtClean="0"/>
              <a:pPr/>
              <a:t>32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a:t>
            </a:r>
            <a:endParaRPr lang="en-US" dirty="0"/>
          </a:p>
        </p:txBody>
      </p:sp>
      <p:sp>
        <p:nvSpPr>
          <p:cNvPr id="4" name="Slide Number Placeholder 3"/>
          <p:cNvSpPr>
            <a:spLocks noGrp="1"/>
          </p:cNvSpPr>
          <p:nvPr>
            <p:ph type="sldNum" sz="quarter" idx="10"/>
          </p:nvPr>
        </p:nvSpPr>
        <p:spPr/>
        <p:txBody>
          <a:bodyPr/>
          <a:lstStyle/>
          <a:p>
            <a:fld id="{18BE3D5D-4EFA-084B-A956-B001CC632E61}" type="slidenum">
              <a:rPr lang="en-US" smtClean="0"/>
              <a:pPr/>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a:t>
            </a:r>
            <a:endParaRPr lang="en-US" dirty="0"/>
          </a:p>
        </p:txBody>
      </p:sp>
      <p:sp>
        <p:nvSpPr>
          <p:cNvPr id="4" name="Slide Number Placeholder 3"/>
          <p:cNvSpPr>
            <a:spLocks noGrp="1"/>
          </p:cNvSpPr>
          <p:nvPr>
            <p:ph type="sldNum" sz="quarter" idx="10"/>
          </p:nvPr>
        </p:nvSpPr>
        <p:spPr/>
        <p:txBody>
          <a:bodyPr/>
          <a:lstStyle/>
          <a:p>
            <a:fld id="{18BE3D5D-4EFA-084B-A956-B001CC632E61}" type="slidenum">
              <a:rPr lang="en-US" smtClean="0"/>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18BE3D5D-4EFA-084B-A956-B001CC632E61}" type="slidenum">
              <a:rPr lang="en-US" smtClean="0"/>
              <a:pPr/>
              <a:t>35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a:t>
            </a:r>
            <a:endParaRPr lang="en-US" dirty="0"/>
          </a:p>
        </p:txBody>
      </p:sp>
      <p:sp>
        <p:nvSpPr>
          <p:cNvPr id="4" name="Slide Number Placeholder 3"/>
          <p:cNvSpPr>
            <a:spLocks noGrp="1"/>
          </p:cNvSpPr>
          <p:nvPr>
            <p:ph type="sldNum" sz="quarter" idx="10"/>
          </p:nvPr>
        </p:nvSpPr>
        <p:spPr/>
        <p:txBody>
          <a:bodyPr/>
          <a:lstStyle/>
          <a:p>
            <a:fld id="{18BE3D5D-4EFA-084B-A956-B001CC632E61}" type="slidenum">
              <a:rPr lang="en-US" smtClean="0"/>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18BE3D5D-4EFA-084B-A956-B001CC632E61}" type="slidenum">
              <a:rPr lang="en-US" smtClean="0"/>
              <a:pPr/>
              <a:t>37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18BE3D5D-4EFA-084B-A956-B001CC632E61}" type="slidenum">
              <a:rPr lang="en-US" smtClean="0"/>
              <a:pPr/>
              <a:t>38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18BE3D5D-4EFA-084B-A956-B001CC632E61}"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a:lstStyle/>
          <a:p>
            <a:fld id="{08C82B82-737B-E943-B48A-61F72F0F6F65}" type="slidenum">
              <a:rPr lang="en-US"/>
              <a:pPr/>
              <a:t>18</a:t>
            </a:fld>
            <a:endParaRPr lang="en-US"/>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a:lstStyle/>
          <a:p>
            <a:pPr>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F7BA3940-B008-A247-851A-21FD10310DBA}" type="slidenum">
              <a:rPr lang="en-US"/>
              <a:pPr/>
              <a:t>19</a:t>
            </a:fld>
            <a:endParaRPr lang="en-US"/>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a:lstStyle/>
          <a:p>
            <a:pPr>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a:lstStyle/>
          <a:p>
            <a:fld id="{2A0BB90D-05DC-1C4A-843D-A0BCA5A723CE}" type="slidenum">
              <a:rPr lang="en-US"/>
              <a:pPr/>
              <a:t>20</a:t>
            </a:fld>
            <a:endParaRPr lang="en-US"/>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a:lstStyle/>
          <a:p>
            <a:pPr>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A97DBA73-7416-FD43-B615-8C6F081A1E3D}" type="slidenum">
              <a:rPr lang="en-US"/>
              <a:pPr/>
              <a:t>21</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a:lstStyle/>
          <a:p>
            <a:pPr>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61D572FD-C671-1E41-8F3B-321BEDBC5603}" type="slidenum">
              <a:rPr lang="en-US"/>
              <a:pPr/>
              <a:t>22</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a:lstStyle/>
          <a:p>
            <a:pPr>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a:lstStyle/>
          <a:p>
            <a:fld id="{510E4F75-9511-7F4D-8BFF-B036BFA493FC}" type="slidenum">
              <a:rPr lang="en-US"/>
              <a:pPr/>
              <a:t>23</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a:lstStyle/>
          <a:p>
            <a:pPr>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07633600-4E16-8245-B0E5-1745B65B15E4}" type="slidenum">
              <a:rPr lang="en-US"/>
              <a:pPr/>
              <a:t>24</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a:lstStyle/>
          <a:p>
            <a:pPr>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a:lstStyle/>
          <a:p>
            <a:fld id="{1AD320FD-835A-7A47-9FB6-88C467F2967C}" type="slidenum">
              <a:rPr lang="en-US"/>
              <a:pPr/>
              <a:t>27</a:t>
            </a:fld>
            <a:endParaRPr lang="en-US"/>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D5D0F85B-36CD-0048-8CF8-0BC93DA7D11A}" type="datetimeFigureOut">
              <a:rPr lang="en-US" smtClean="0"/>
              <a:pPr/>
              <a:t>3/7/16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D5D0F85B-36CD-0048-8CF8-0BC93DA7D11A}" type="datetimeFigureOut">
              <a:rPr lang="en-US" smtClean="0"/>
              <a:pPr/>
              <a:t>3/7/16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96DF3-8D2C-6F4C-910C-5BF24E7B55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D5D0F85B-36CD-0048-8CF8-0BC93DA7D11A}" type="datetimeFigureOut">
              <a:rPr lang="en-US" smtClean="0"/>
              <a:pPr/>
              <a:t>3/7/16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96DF3-8D2C-6F4C-910C-5BF24E7B55F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5D0F85B-36CD-0048-8CF8-0BC93DA7D11A}" type="datetimeFigureOut">
              <a:rPr lang="en-US" smtClean="0"/>
              <a:pPr/>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96DF3-8D2C-6F4C-910C-5BF24E7B55F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5D0F85B-36CD-0048-8CF8-0BC93DA7D11A}" type="datetimeFigureOut">
              <a:rPr lang="en-US" smtClean="0"/>
              <a:pPr/>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96DF3-8D2C-6F4C-910C-5BF24E7B55F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72AF3951-D019-8B4F-B23D-BD2AF4CB542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8EDF2F55-8312-F849-94A5-E5D692A4A02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E62156D2-2ECE-FC4B-98DD-8143092BF99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5D0F85B-36CD-0048-8CF8-0BC93DA7D11A}" type="datetimeFigureOut">
              <a:rPr lang="en-US" smtClean="0"/>
              <a:pPr/>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96DF3-8D2C-6F4C-910C-5BF24E7B55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D5D0F85B-36CD-0048-8CF8-0BC93DA7D11A}" type="datetimeFigureOut">
              <a:rPr lang="en-US" smtClean="0"/>
              <a:pPr/>
              <a:t>3/7/16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0F85B-36CD-0048-8CF8-0BC93DA7D11A}" type="datetimeFigureOut">
              <a:rPr lang="en-US" smtClean="0"/>
              <a:pPr/>
              <a:t>3/7/16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96DF3-8D2C-6F4C-910C-5BF24E7B55FF}" type="slidenum">
              <a:rPr lang="en-US" smtClean="0"/>
              <a:pPr/>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5D0F85B-36CD-0048-8CF8-0BC93DA7D11A}" type="datetimeFigureOut">
              <a:rPr lang="en-US" smtClean="0"/>
              <a:pPr/>
              <a:t>3/7/16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96DF3-8D2C-6F4C-910C-5BF24E7B55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5D0F85B-36CD-0048-8CF8-0BC93DA7D11A}" type="datetimeFigureOut">
              <a:rPr lang="en-US" smtClean="0"/>
              <a:pPr/>
              <a:t>3/7/16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096DF3-8D2C-6F4C-910C-5BF24E7B55FF}" type="slidenum">
              <a:rPr lang="en-US" smtClean="0"/>
              <a:pPr/>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5D0F85B-36CD-0048-8CF8-0BC93DA7D11A}" type="datetimeFigureOut">
              <a:rPr lang="en-US" smtClean="0"/>
              <a:pPr/>
              <a:t>3/7/16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096DF3-8D2C-6F4C-910C-5BF24E7B55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5D0F85B-36CD-0048-8CF8-0BC93DA7D11A}" type="datetimeFigureOut">
              <a:rPr lang="en-US" smtClean="0"/>
              <a:pPr/>
              <a:t>3/7/16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096DF3-8D2C-6F4C-910C-5BF24E7B55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0F85B-36CD-0048-8CF8-0BC93DA7D11A}" type="datetimeFigureOut">
              <a:rPr lang="en-US" smtClean="0"/>
              <a:pPr/>
              <a:t>3/7/16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51096DF3-8D2C-6F4C-910C-5BF24E7B55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D5D0F85B-36CD-0048-8CF8-0BC93DA7D11A}" type="datetimeFigureOut">
              <a:rPr lang="en-US" smtClean="0"/>
              <a:pPr/>
              <a:t>3/7/16</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51096DF3-8D2C-6F4C-910C-5BF24E7B55FF}" type="slidenum">
              <a:rPr lang="en-US" smtClean="0"/>
              <a:pPr/>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dugen.wileyplus.com/edugen/courses/crs6655/fouberg9781118018699/c12/fouberg9781118018699/c12/fouberg9781118018699c12xlinks.xform?id=c12-tdef-000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edugen.wileyplus.com/edugen/courses/crs6655/fouberg9781118018699/c12/fouberg9781118018699/c12/fouberg9781118018699c12xlinks.xform?id=c12-tdef-0005"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Development</a:t>
            </a:r>
            <a:endParaRPr lang="en-US" dirty="0"/>
          </a:p>
        </p:txBody>
      </p:sp>
      <p:sp>
        <p:nvSpPr>
          <p:cNvPr id="3" name="Subtitle 2"/>
          <p:cNvSpPr>
            <a:spLocks noGrp="1"/>
          </p:cNvSpPr>
          <p:nvPr>
            <p:ph type="subTitle" idx="1"/>
          </p:nvPr>
        </p:nvSpPr>
        <p:spPr/>
        <p:txBody>
          <a:bodyPr>
            <a:normAutofit/>
          </a:bodyPr>
          <a:lstStyle/>
          <a:p>
            <a:r>
              <a:rPr lang="en-US" dirty="0" smtClean="0"/>
              <a:t>AP HUG</a:t>
            </a:r>
            <a:br>
              <a:rPr lang="en-US" dirty="0" smtClean="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Bulk Reducing Industries</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 By placing a factory near an input, you can reduce the bulk of that product, such as copper. making it cheaper for transportation. So you would locate near the mines. </a:t>
            </a:r>
          </a:p>
          <a:p>
            <a:r>
              <a:rPr lang="en-US" dirty="0" smtClean="0"/>
              <a:t>Copper is a bulk-reducing industry, an economic activity in which the final product weighs less than the input. By locating your industry near the mine, one minimizes transportation costs because you are not sending heavy packages and products to customers.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FORDIST</a:t>
            </a:r>
            <a:endParaRPr lang="en-US" dirty="0"/>
          </a:p>
        </p:txBody>
      </p:sp>
      <p:sp>
        <p:nvSpPr>
          <p:cNvPr id="3" name="Content Placeholder 2"/>
          <p:cNvSpPr>
            <a:spLocks noGrp="1"/>
          </p:cNvSpPr>
          <p:nvPr>
            <p:ph idx="1"/>
          </p:nvPr>
        </p:nvSpPr>
        <p:spPr/>
        <p:txBody>
          <a:bodyPr>
            <a:normAutofit fontScale="92500"/>
          </a:bodyPr>
          <a:lstStyle/>
          <a:p>
            <a:r>
              <a:rPr lang="en-US" dirty="0" smtClean="0"/>
              <a:t>The manufacturing boom of the twentieth century can be traced in part to early innovations in the production process. Perhaps the most significant of these innovations was the mass‐production assembly line pioneered by Henry Ford, which allowed for the inexpensive production of consumer goods at a single site on a previously unknown scale. So significant was Ford's idea that the dominant mode of mass production that endured from 1945 to 1970 is known as </a:t>
            </a:r>
            <a:r>
              <a:rPr lang="en-US" b="1" dirty="0" smtClean="0">
                <a:hlinkClick r:id="rId2"/>
              </a:rPr>
              <a:t>Fordist</a:t>
            </a:r>
            <a:r>
              <a:rPr lang="en-US"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Line</a:t>
            </a:r>
            <a:endParaRPr lang="en-US" dirty="0"/>
          </a:p>
        </p:txBody>
      </p:sp>
      <p:sp>
        <p:nvSpPr>
          <p:cNvPr id="3" name="Content Placeholder 2"/>
          <p:cNvSpPr>
            <a:spLocks noGrp="1"/>
          </p:cNvSpPr>
          <p:nvPr>
            <p:ph idx="1"/>
          </p:nvPr>
        </p:nvSpPr>
        <p:spPr/>
        <p:txBody>
          <a:bodyPr/>
          <a:lstStyle/>
          <a:p>
            <a:r>
              <a:rPr lang="en-US" dirty="0" smtClean="0"/>
              <a:t>On the Ford assembly line, machines replaced people, and unskilled workers instead of craftsmen worked on the assembly lines. Ford paid his workers a good wage, and droves of job seekers migrated to the Detroit area to work in the automobile industry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Integration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Ford's goal was to mass produce goods at a price point where his workers could afford to purchase them. Production of automobiles at Ford's River Rouge plant in Dearborn, Michigan exemplified the </a:t>
            </a:r>
            <a:r>
              <a:rPr lang="en-US" dirty="0" smtClean="0">
                <a:solidFill>
                  <a:srgbClr val="000000"/>
                </a:solidFill>
                <a:hlinkClick r:id="rId3"/>
              </a:rPr>
              <a:t>vertical integration</a:t>
            </a:r>
            <a:r>
              <a:rPr lang="en-US" dirty="0" smtClean="0">
                <a:solidFill>
                  <a:srgbClr val="000000"/>
                </a:solidFill>
              </a:rPr>
              <a:t> </a:t>
            </a:r>
            <a:r>
              <a:rPr lang="en-US" dirty="0" smtClean="0"/>
              <a:t>of production common during the </a:t>
            </a:r>
            <a:r>
              <a:rPr lang="en-US" dirty="0" err="1" smtClean="0"/>
              <a:t>Fordist</a:t>
            </a:r>
            <a:r>
              <a:rPr lang="en-US" dirty="0" smtClean="0"/>
              <a:t> period. Ford imported raw materials, from coal to rubber to steel, from around the world and brought them to his plant on the River Rouge in Dearborn, just west of Detroit. The massive River Rouge Ford plant is better described as an industrial complex. Ford's building complex had 93 buildings with more than 120 miles of conveyor belts that covered an area 1 by 1.5 miles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Bulk reducing Industries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 industry in which the final product weighs less or comprises a lower volume than the inputs.</a:t>
            </a:r>
          </a:p>
          <a:p>
            <a:r>
              <a:rPr lang="en-US" dirty="0" smtClean="0"/>
              <a:t>Steel is an example of bulk reducing industry. Steel is made from a combination of coal, iron ore and flux. </a:t>
            </a:r>
          </a:p>
          <a:p>
            <a:r>
              <a:rPr lang="en-US" dirty="0" smtClean="0"/>
              <a:t>Copper is an example of a bulk-reducing industry. The ore is heavy, so mills are located near the mines in order to “reduce the bulk” so that the final product costs less to transport.</a:t>
            </a:r>
          </a:p>
          <a:p>
            <a:r>
              <a:rPr lang="en-US" dirty="0" err="1" smtClean="0"/>
              <a:t>http://www.history.com/topics/andrew-carnegie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Steel</a:t>
            </a:r>
            <a:endParaRPr lang="en-US" dirty="0"/>
          </a:p>
        </p:txBody>
      </p:sp>
      <p:sp>
        <p:nvSpPr>
          <p:cNvPr id="3" name="Content Placeholder 2"/>
          <p:cNvSpPr>
            <a:spLocks noGrp="1"/>
          </p:cNvSpPr>
          <p:nvPr>
            <p:ph idx="1"/>
          </p:nvPr>
        </p:nvSpPr>
        <p:spPr>
          <a:xfrm>
            <a:off x="2743200" y="1452283"/>
            <a:ext cx="5619749" cy="4598894"/>
          </a:xfrm>
        </p:spPr>
        <p:txBody>
          <a:bodyPr>
            <a:normAutofit fontScale="62500" lnSpcReduction="20000"/>
          </a:bodyPr>
          <a:lstStyle/>
          <a:p>
            <a:r>
              <a:rPr lang="en-US" dirty="0" smtClean="0"/>
              <a:t>Iron is mined from the earth. There are three ways to process the iron into a usable form.  One of them is to make steel. This is the most refined metal that can be made from iron.  Most of the impurities are removed from the iron and it becomes a much stronger metal.  There are several methods to make steel.  The most modern and commonly used method is with an oxygen furnace. Very pure oxygen blows through melted iron and lowers the levels of impurities. Chemicals are also added to clean up sulfur and phosphorus.  At this stage, other metals can be added to create different kinds of steel.  One kind of steel is called stainless steel, which is resistant to rust. Among other uses, stainless steel is used in surgical instruments.  21:40min</a:t>
            </a:r>
          </a:p>
          <a:p>
            <a:r>
              <a:rPr lang="en-US" dirty="0" smtClean="0"/>
              <a:t>http://</a:t>
            </a:r>
            <a:r>
              <a:rPr lang="en-US" dirty="0" err="1" smtClean="0"/>
              <a:t>www.youtube.com/watch?v</a:t>
            </a:r>
            <a:r>
              <a:rPr lang="en-US" dirty="0" smtClean="0"/>
              <a:t>=2QTGiHOZZFU</a:t>
            </a:r>
            <a:endParaRPr lang="en-US" dirty="0"/>
          </a:p>
        </p:txBody>
      </p:sp>
      <p:pic>
        <p:nvPicPr>
          <p:cNvPr id="4" name="Picture 3" descr="220px-Carnegie-Illinois_Steel_furnaces-1.jpg"/>
          <p:cNvPicPr>
            <a:picLocks noChangeAspect="1"/>
          </p:cNvPicPr>
          <p:nvPr/>
        </p:nvPicPr>
        <p:blipFill>
          <a:blip r:embed="rId2"/>
          <a:stretch>
            <a:fillRect/>
          </a:stretch>
        </p:blipFill>
        <p:spPr>
          <a:xfrm>
            <a:off x="533400" y="40341"/>
            <a:ext cx="1401762" cy="1802265"/>
          </a:xfrm>
          <a:prstGeom prst="rect">
            <a:avLst/>
          </a:prstGeom>
        </p:spPr>
      </p:pic>
      <p:pic>
        <p:nvPicPr>
          <p:cNvPr id="5" name="Picture 4" descr="President_Obama_Irvin_Plant_MyRA-1.png"/>
          <p:cNvPicPr>
            <a:picLocks noChangeAspect="1"/>
          </p:cNvPicPr>
          <p:nvPr/>
        </p:nvPicPr>
        <p:blipFill>
          <a:blip r:embed="rId3"/>
          <a:stretch>
            <a:fillRect/>
          </a:stretch>
        </p:blipFill>
        <p:spPr>
          <a:xfrm>
            <a:off x="-50800" y="1993900"/>
            <a:ext cx="2794000" cy="18669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WHY OF WHERE OF STEEL</a:t>
            </a:r>
            <a:endParaRPr lang="en-US" dirty="0"/>
          </a:p>
        </p:txBody>
      </p:sp>
      <p:pic>
        <p:nvPicPr>
          <p:cNvPr id="4" name="Content Placeholder 3" descr="vb yi.jpg"/>
          <p:cNvPicPr>
            <a:picLocks noGrp="1" noChangeAspect="1"/>
          </p:cNvPicPr>
          <p:nvPr>
            <p:ph idx="1"/>
          </p:nvPr>
        </p:nvPicPr>
        <p:blipFill>
          <a:blip r:embed="rId2"/>
          <a:srcRect l="-17566" r="-17566"/>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America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 Industrialization occurred first in the East. Served by a wide array of natural resources and supported by networks of natural as well as artificial transportation systems, remote from the destruction caused by wars in other industrial regions</a:t>
            </a:r>
          </a:p>
          <a:p>
            <a:r>
              <a:rPr lang="en-US" dirty="0" smtClean="0"/>
              <a:t> American Manufacturing Belt—from the northeastern seaboard to Iowa, and from the St. Lawrence Valley to the confluence of the Ohio and Mississippi Rivers—is the largest in the world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r>
              <a:rPr lang="en-US"/>
              <a:t>North America</a:t>
            </a:r>
          </a:p>
        </p:txBody>
      </p:sp>
      <p:sp>
        <p:nvSpPr>
          <p:cNvPr id="7171" name="Rectangle 6"/>
          <p:cNvSpPr>
            <a:spLocks noGrp="1" noChangeArrowheads="1"/>
          </p:cNvSpPr>
          <p:nvPr>
            <p:ph type="body" sz="half" idx="1"/>
          </p:nvPr>
        </p:nvSpPr>
        <p:spPr>
          <a:xfrm>
            <a:off x="457200" y="1219200"/>
            <a:ext cx="8382000" cy="3429000"/>
          </a:xfrm>
        </p:spPr>
        <p:txBody>
          <a:bodyPr>
            <a:normAutofit fontScale="92500" lnSpcReduction="20000"/>
          </a:bodyPr>
          <a:lstStyle/>
          <a:p>
            <a:pPr>
              <a:lnSpc>
                <a:spcPct val="80000"/>
              </a:lnSpc>
            </a:pPr>
            <a:r>
              <a:rPr lang="en-US" sz="1800" dirty="0"/>
              <a:t>Manufacturing in North America is concentrated in the northeastern quadrant of the United States and in southeastern Canada. </a:t>
            </a:r>
          </a:p>
          <a:p>
            <a:pPr>
              <a:lnSpc>
                <a:spcPct val="80000"/>
              </a:lnSpc>
            </a:pPr>
            <a:r>
              <a:rPr lang="en-US" sz="1800" dirty="0"/>
              <a:t>Only 5 percent of the land area of these countries.., contains one-third of the population and nearly two-thirds of the manufacturing output.</a:t>
            </a:r>
          </a:p>
          <a:p>
            <a:pPr>
              <a:lnSpc>
                <a:spcPct val="80000"/>
              </a:lnSpc>
            </a:pPr>
            <a:r>
              <a:rPr lang="en-US" sz="1800" dirty="0"/>
              <a:t>This manufacturing belt has achieved its dominance through a combination of historical and environmental factors. </a:t>
            </a:r>
          </a:p>
          <a:p>
            <a:pPr>
              <a:lnSpc>
                <a:spcPct val="80000"/>
              </a:lnSpc>
            </a:pPr>
            <a:r>
              <a:rPr lang="en-US" sz="1800" dirty="0"/>
              <a:t>Early. . . settlement gave eastern cities an advantage. . . to become the country’s dominant industrial center.</a:t>
            </a:r>
          </a:p>
          <a:p>
            <a:pPr>
              <a:lnSpc>
                <a:spcPct val="80000"/>
              </a:lnSpc>
            </a:pPr>
            <a:r>
              <a:rPr lang="en-US" sz="1800" dirty="0"/>
              <a:t>The Northeast also had essential raw materials. . . and good transportation. </a:t>
            </a:r>
          </a:p>
          <a:p>
            <a:pPr>
              <a:lnSpc>
                <a:spcPct val="80000"/>
              </a:lnSpc>
            </a:pPr>
            <a:r>
              <a:rPr lang="en-US" sz="1800" dirty="0"/>
              <a:t>The Great Lakes and major rivers. . . were supplemented in the 1 800s by canals, railways, and highways.</a:t>
            </a:r>
          </a:p>
          <a:p>
            <a:pPr>
              <a:lnSpc>
                <a:spcPct val="80000"/>
              </a:lnSpc>
            </a:pPr>
            <a:endParaRPr lang="en-US" sz="1800" dirty="0"/>
          </a:p>
        </p:txBody>
      </p:sp>
      <p:pic>
        <p:nvPicPr>
          <p:cNvPr id="7172" name="Picture 7" descr="tri_main"/>
          <p:cNvPicPr>
            <a:picLocks noGrp="1" noChangeAspect="1" noChangeArrowheads="1"/>
          </p:cNvPicPr>
          <p:nvPr>
            <p:ph sz="half" idx="2"/>
          </p:nvPr>
        </p:nvPicPr>
        <p:blipFill>
          <a:blip r:embed="rId3"/>
          <a:srcRect/>
          <a:stretch>
            <a:fillRect/>
          </a:stretch>
        </p:blipFill>
        <p:spPr>
          <a:xfrm>
            <a:off x="2743200" y="4419600"/>
            <a:ext cx="4191000" cy="2395538"/>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304800" y="152400"/>
            <a:ext cx="8534400" cy="1143000"/>
          </a:xfrm>
        </p:spPr>
        <p:txBody>
          <a:bodyPr/>
          <a:lstStyle/>
          <a:p>
            <a:r>
              <a:rPr lang="en-US"/>
              <a:t>Industrial Regions of North America</a:t>
            </a:r>
          </a:p>
        </p:txBody>
      </p:sp>
      <p:pic>
        <p:nvPicPr>
          <p:cNvPr id="8195" name="Picture 3"/>
          <p:cNvPicPr>
            <a:picLocks noGrp="1" noChangeAspect="1" noChangeArrowheads="1"/>
          </p:cNvPicPr>
          <p:nvPr>
            <p:ph idx="1"/>
          </p:nvPr>
        </p:nvPicPr>
        <p:blipFill>
          <a:blip r:embed="rId3"/>
          <a:srcRect/>
          <a:stretch>
            <a:fillRect/>
          </a:stretch>
        </p:blipFill>
        <p:spPr>
          <a:xfrm>
            <a:off x="2286000" y="1371600"/>
            <a:ext cx="5008563" cy="4495800"/>
          </a:xfrm>
        </p:spPr>
      </p:pic>
      <p:sp>
        <p:nvSpPr>
          <p:cNvPr id="8196" name="Text Box 2"/>
          <p:cNvSpPr txBox="1">
            <a:spLocks noChangeArrowheads="1"/>
          </p:cNvSpPr>
          <p:nvPr/>
        </p:nvSpPr>
        <p:spPr bwMode="auto">
          <a:xfrm>
            <a:off x="152400" y="6096000"/>
            <a:ext cx="8534400" cy="581025"/>
          </a:xfrm>
          <a:prstGeom prst="rect">
            <a:avLst/>
          </a:prstGeom>
          <a:noFill/>
          <a:ln w="9525">
            <a:noFill/>
            <a:miter lim="800000"/>
            <a:headEnd/>
            <a:tailEnd/>
          </a:ln>
        </p:spPr>
        <p:txBody>
          <a:bodyPr>
            <a:prstTxWarp prst="textNoShape">
              <a:avLst/>
            </a:prstTxWarp>
            <a:spAutoFit/>
          </a:bodyPr>
          <a:lstStyle/>
          <a:p>
            <a:pPr marL="1027113" indent="-1027113"/>
            <a:r>
              <a:rPr lang="en-US" sz="1600" b="1">
                <a:latin typeface="Calibri" pitchFamily="-108" charset="0"/>
              </a:rPr>
              <a:t>Fig. 11-4: The major industrial regions of North America are clustered in the northeast U.S. and southeastern Canada, although there are other important centers.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Pre-Industrial World</a:t>
            </a:r>
            <a:endParaRPr lang="en-US" dirty="0"/>
          </a:p>
        </p:txBody>
      </p:sp>
      <p:sp>
        <p:nvSpPr>
          <p:cNvPr id="3" name="Content Placeholder 2"/>
          <p:cNvSpPr>
            <a:spLocks noGrp="1"/>
          </p:cNvSpPr>
          <p:nvPr>
            <p:ph idx="1"/>
          </p:nvPr>
        </p:nvSpPr>
        <p:spPr/>
        <p:txBody>
          <a:bodyPr>
            <a:normAutofit/>
          </a:bodyPr>
          <a:lstStyle/>
          <a:p>
            <a:pPr>
              <a:buNone/>
            </a:pPr>
            <a:r>
              <a:rPr lang="en-US" dirty="0" smtClean="0"/>
              <a:t>-India &amp; China possessed a substantial industrial base long before the Industrial Revolution. </a:t>
            </a:r>
          </a:p>
          <a:p>
            <a:pPr>
              <a:buNone/>
            </a:pPr>
            <a:r>
              <a:rPr lang="en-US" dirty="0" smtClean="0"/>
              <a:t>-Britain sought legislative protection from Indian textiles in the 1700s, and availability of Egyptian cotton on the world market was also controlled. •</a:t>
            </a:r>
          </a:p>
          <a:p>
            <a:pPr>
              <a:buNone/>
            </a:pPr>
            <a:r>
              <a:rPr lang="en-US" dirty="0" smtClean="0"/>
              <a:t>- Europe’s products may have lacked in quality of other areas, but their merchants were aggressive. The Dutch and British India companies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0263" y="277813"/>
            <a:ext cx="7513637" cy="655637"/>
          </a:xfrm>
        </p:spPr>
        <p:txBody>
          <a:bodyPr>
            <a:normAutofit fontScale="90000"/>
          </a:bodyPr>
          <a:lstStyle/>
          <a:p>
            <a:r>
              <a:rPr lang="en-US" sz="4000"/>
              <a:t>Manufacturing Value Change</a:t>
            </a:r>
          </a:p>
        </p:txBody>
      </p:sp>
      <p:pic>
        <p:nvPicPr>
          <p:cNvPr id="9219" name="Picture 4"/>
          <p:cNvPicPr>
            <a:picLocks noGrp="1" noChangeAspect="1" noChangeArrowheads="1"/>
          </p:cNvPicPr>
          <p:nvPr>
            <p:ph idx="1"/>
          </p:nvPr>
        </p:nvPicPr>
        <p:blipFill>
          <a:blip r:embed="rId3"/>
          <a:srcRect/>
          <a:stretch>
            <a:fillRect/>
          </a:stretch>
        </p:blipFill>
        <p:spPr>
          <a:xfrm>
            <a:off x="762000" y="1143000"/>
            <a:ext cx="7705725" cy="4800600"/>
          </a:xfrm>
        </p:spPr>
      </p:pic>
      <p:sp>
        <p:nvSpPr>
          <p:cNvPr id="9220" name="Text Box 5"/>
          <p:cNvSpPr txBox="1">
            <a:spLocks noChangeArrowheads="1"/>
          </p:cNvSpPr>
          <p:nvPr/>
        </p:nvSpPr>
        <p:spPr bwMode="auto">
          <a:xfrm>
            <a:off x="517525" y="6080125"/>
            <a:ext cx="8216900" cy="581025"/>
          </a:xfrm>
          <a:prstGeom prst="rect">
            <a:avLst/>
          </a:prstGeom>
          <a:noFill/>
          <a:ln w="9525">
            <a:noFill/>
            <a:miter lim="800000"/>
            <a:headEnd/>
            <a:tailEnd/>
          </a:ln>
        </p:spPr>
        <p:txBody>
          <a:bodyPr>
            <a:prstTxWarp prst="textNoShape">
              <a:avLst/>
            </a:prstTxWarp>
            <a:spAutoFit/>
          </a:bodyPr>
          <a:lstStyle/>
          <a:p>
            <a:pPr marL="1027113" indent="-1027113"/>
            <a:r>
              <a:rPr lang="en-US" sz="1600" b="1">
                <a:latin typeface="Calibri" pitchFamily="-108" charset="0"/>
              </a:rPr>
              <a:t>Fig. 11-5: The value and growth of manufacturing in major metropolitan areas in the U.S. between 1972 and 1997.</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r>
              <a:rPr lang="en-US"/>
              <a:t>Europe and Manufacturing</a:t>
            </a:r>
          </a:p>
        </p:txBody>
      </p:sp>
      <p:sp>
        <p:nvSpPr>
          <p:cNvPr id="10243" name="Rectangle 6"/>
          <p:cNvSpPr>
            <a:spLocks noGrp="1" noChangeArrowheads="1"/>
          </p:cNvSpPr>
          <p:nvPr>
            <p:ph type="body" sz="half" idx="2"/>
          </p:nvPr>
        </p:nvSpPr>
        <p:spPr/>
        <p:txBody>
          <a:bodyPr>
            <a:normAutofit fontScale="92500" lnSpcReduction="10000"/>
          </a:bodyPr>
          <a:lstStyle/>
          <a:p>
            <a:pPr>
              <a:lnSpc>
                <a:spcPct val="90000"/>
              </a:lnSpc>
            </a:pPr>
            <a:r>
              <a:rPr lang="en-US" sz="2000"/>
              <a:t>The Western European industrial region appears as one region on a world map. </a:t>
            </a:r>
          </a:p>
          <a:p>
            <a:pPr>
              <a:lnSpc>
                <a:spcPct val="90000"/>
              </a:lnSpc>
            </a:pPr>
            <a:r>
              <a:rPr lang="en-US" sz="2000"/>
              <a:t>In reality, four distinct districts have emerged, primarily because European countries competed with one another to develop their own industrial areas. </a:t>
            </a:r>
          </a:p>
          <a:p>
            <a:pPr>
              <a:lnSpc>
                <a:spcPct val="90000"/>
              </a:lnSpc>
            </a:pPr>
            <a:r>
              <a:rPr lang="en-US" sz="2000"/>
              <a:t>Eastern Europe has six major industrial regions. </a:t>
            </a:r>
          </a:p>
          <a:p>
            <a:pPr>
              <a:lnSpc>
                <a:spcPct val="90000"/>
              </a:lnSpc>
            </a:pPr>
            <a:r>
              <a:rPr lang="en-US" sz="2000"/>
              <a:t>Four are entirely in Russia, one is in Ukraine, and one is southern Poland and northern Czech Republic.</a:t>
            </a:r>
          </a:p>
        </p:txBody>
      </p:sp>
      <p:pic>
        <p:nvPicPr>
          <p:cNvPr id="10244" name="Picture 7" descr="europe_ref04"/>
          <p:cNvPicPr>
            <a:picLocks noGrp="1" noChangeAspect="1" noChangeArrowheads="1"/>
          </p:cNvPicPr>
          <p:nvPr>
            <p:ph sz="half" idx="1"/>
          </p:nvPr>
        </p:nvPicPr>
        <p:blipFill>
          <a:blip r:embed="rId3"/>
          <a:srcRect/>
          <a:stretch>
            <a:fillRect/>
          </a:stretch>
        </p:blipFill>
        <p:spPr>
          <a:xfrm>
            <a:off x="265113" y="1600200"/>
            <a:ext cx="3975100" cy="51054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228600" y="152400"/>
            <a:ext cx="3886200" cy="3048000"/>
          </a:xfrm>
        </p:spPr>
        <p:txBody>
          <a:bodyPr/>
          <a:lstStyle/>
          <a:p>
            <a:r>
              <a:rPr lang="en-US"/>
              <a:t>Manufacturing Centers in Western Europe</a:t>
            </a:r>
          </a:p>
        </p:txBody>
      </p:sp>
      <p:pic>
        <p:nvPicPr>
          <p:cNvPr id="11267" name="Picture 3"/>
          <p:cNvPicPr>
            <a:picLocks noGrp="1" noChangeAspect="1" noChangeArrowheads="1"/>
          </p:cNvPicPr>
          <p:nvPr>
            <p:ph idx="1"/>
          </p:nvPr>
        </p:nvPicPr>
        <p:blipFill>
          <a:blip r:embed="rId3"/>
          <a:srcRect/>
          <a:stretch>
            <a:fillRect/>
          </a:stretch>
        </p:blipFill>
        <p:spPr>
          <a:xfrm>
            <a:off x="4648200" y="152400"/>
            <a:ext cx="4332288" cy="6553200"/>
          </a:xfrm>
        </p:spPr>
      </p:pic>
      <p:sp>
        <p:nvSpPr>
          <p:cNvPr id="11268" name="Text Box 2"/>
          <p:cNvSpPr txBox="1">
            <a:spLocks noChangeArrowheads="1"/>
          </p:cNvSpPr>
          <p:nvPr/>
        </p:nvSpPr>
        <p:spPr bwMode="auto">
          <a:xfrm>
            <a:off x="381000" y="5486400"/>
            <a:ext cx="3962400" cy="1069975"/>
          </a:xfrm>
          <a:prstGeom prst="rect">
            <a:avLst/>
          </a:prstGeom>
          <a:noFill/>
          <a:ln w="9525">
            <a:noFill/>
            <a:miter lim="800000"/>
            <a:headEnd/>
            <a:tailEnd/>
          </a:ln>
        </p:spPr>
        <p:txBody>
          <a:bodyPr>
            <a:prstTxWarp prst="textNoShape">
              <a:avLst/>
            </a:prstTxWarp>
            <a:spAutoFit/>
          </a:bodyPr>
          <a:lstStyle/>
          <a:p>
            <a:pPr marL="1027113" indent="-1027113"/>
            <a:r>
              <a:rPr lang="en-US" sz="1600" b="1">
                <a:latin typeface="Calibri" pitchFamily="-108" charset="0"/>
              </a:rPr>
              <a:t>Fig. 11-6: The major manufacturing centers in Western Europe extend in a north-south band  from Britain to Italy.</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277813"/>
            <a:ext cx="8229600" cy="941387"/>
          </a:xfrm>
        </p:spPr>
        <p:txBody>
          <a:bodyPr/>
          <a:lstStyle/>
          <a:p>
            <a:r>
              <a:rPr lang="en-US"/>
              <a:t>Rhine—Ruhr Valley </a:t>
            </a:r>
          </a:p>
        </p:txBody>
      </p:sp>
      <p:sp>
        <p:nvSpPr>
          <p:cNvPr id="12291" name="Rectangle 9"/>
          <p:cNvSpPr>
            <a:spLocks noGrp="1" noChangeArrowheads="1"/>
          </p:cNvSpPr>
          <p:nvPr>
            <p:ph type="body" sz="half" idx="3"/>
          </p:nvPr>
        </p:nvSpPr>
        <p:spPr>
          <a:xfrm>
            <a:off x="3276600" y="1371600"/>
            <a:ext cx="5867400" cy="5334000"/>
          </a:xfrm>
        </p:spPr>
        <p:txBody>
          <a:bodyPr/>
          <a:lstStyle/>
          <a:p>
            <a:pPr lvl="1">
              <a:lnSpc>
                <a:spcPct val="80000"/>
              </a:lnSpc>
            </a:pPr>
            <a:r>
              <a:rPr lang="en-US" sz="1800" dirty="0"/>
              <a:t>Western Europe’s most important industrial area is the Rhine—Ruhr Valley... in northwestern Germany, Belgium, France, and the Netherlands. </a:t>
            </a:r>
            <a:endParaRPr lang="en-US" sz="1800" dirty="0" smtClean="0"/>
          </a:p>
          <a:p>
            <a:pPr lvl="1">
              <a:lnSpc>
                <a:spcPct val="80000"/>
              </a:lnSpc>
            </a:pPr>
            <a:r>
              <a:rPr lang="en-US" sz="1800" dirty="0" smtClean="0"/>
              <a:t>No </a:t>
            </a:r>
            <a:r>
              <a:rPr lang="en-US" sz="1800" dirty="0"/>
              <a:t>individual city has more than one million inhabitants. </a:t>
            </a:r>
          </a:p>
          <a:p>
            <a:pPr lvl="1">
              <a:lnSpc>
                <a:spcPct val="80000"/>
              </a:lnSpc>
            </a:pPr>
            <a:r>
              <a:rPr lang="en-US" sz="1800" dirty="0"/>
              <a:t>The Rhine divides</a:t>
            </a:r>
            <a:r>
              <a:rPr lang="en-US" sz="1800" dirty="0" smtClean="0"/>
              <a:t> .</a:t>
            </a:r>
          </a:p>
          <a:p>
            <a:pPr lvl="1">
              <a:lnSpc>
                <a:spcPct val="80000"/>
              </a:lnSpc>
            </a:pPr>
            <a:r>
              <a:rPr lang="en-US" sz="1800" dirty="0"/>
              <a:t>The city of Rotterdam is near to where several major branches flow into the North Sea. </a:t>
            </a:r>
          </a:p>
          <a:p>
            <a:pPr lvl="1">
              <a:lnSpc>
                <a:spcPct val="80000"/>
              </a:lnSpc>
            </a:pPr>
            <a:r>
              <a:rPr lang="en-US" sz="1800" dirty="0"/>
              <a:t>This location at the mouth of Europe’s most important river has made Rotterdam the world’s largest port. </a:t>
            </a:r>
          </a:p>
          <a:p>
            <a:pPr lvl="1">
              <a:lnSpc>
                <a:spcPct val="80000"/>
              </a:lnSpc>
            </a:pPr>
            <a:r>
              <a:rPr lang="en-US" sz="1800" dirty="0"/>
              <a:t>Iron and steel manufacturing has concentrated in the Rhine—Ruhr Valley because of proximity to large coalfields. </a:t>
            </a:r>
          </a:p>
          <a:p>
            <a:pPr lvl="1">
              <a:lnSpc>
                <a:spcPct val="80000"/>
              </a:lnSpc>
            </a:pPr>
            <a:r>
              <a:rPr lang="en-US" sz="1800" dirty="0"/>
              <a:t>Access to iron and steel production stimulated the location of other heavy-metal industries, such as locomotives, machinery, and armaments.</a:t>
            </a:r>
          </a:p>
          <a:p>
            <a:pPr>
              <a:lnSpc>
                <a:spcPct val="80000"/>
              </a:lnSpc>
            </a:pPr>
            <a:endParaRPr lang="en-US" sz="2000" dirty="0"/>
          </a:p>
        </p:txBody>
      </p:sp>
      <p:pic>
        <p:nvPicPr>
          <p:cNvPr id="12292" name="Picture 11" descr="300px-Ruhr_area-map"/>
          <p:cNvPicPr>
            <a:picLocks noGrp="1" noChangeAspect="1" noChangeArrowheads="1"/>
          </p:cNvPicPr>
          <p:nvPr>
            <p:ph sz="quarter" idx="2"/>
          </p:nvPr>
        </p:nvPicPr>
        <p:blipFill>
          <a:blip r:embed="rId3"/>
          <a:srcRect/>
          <a:stretch>
            <a:fillRect/>
          </a:stretch>
        </p:blipFill>
        <p:spPr>
          <a:xfrm>
            <a:off x="304800" y="4419600"/>
            <a:ext cx="3314700" cy="1966913"/>
          </a:xfrm>
          <a:noFill/>
        </p:spPr>
      </p:pic>
      <p:pic>
        <p:nvPicPr>
          <p:cNvPr id="12293" name="Picture 12" descr="Legendary_Rhine_and_Moselle_(Antwerp_to_Basel)_702"/>
          <p:cNvPicPr>
            <a:picLocks noGrp="1" noChangeAspect="1" noChangeArrowheads="1"/>
          </p:cNvPicPr>
          <p:nvPr>
            <p:ph sz="quarter" idx="1"/>
          </p:nvPr>
        </p:nvPicPr>
        <p:blipFill>
          <a:blip r:embed="rId4"/>
          <a:srcRect/>
          <a:stretch>
            <a:fillRect/>
          </a:stretch>
        </p:blipFill>
        <p:spPr>
          <a:xfrm>
            <a:off x="457200" y="1447800"/>
            <a:ext cx="2971800" cy="2733675"/>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277813"/>
            <a:ext cx="8229600" cy="788987"/>
          </a:xfrm>
        </p:spPr>
        <p:txBody>
          <a:bodyPr/>
          <a:lstStyle/>
          <a:p>
            <a:r>
              <a:rPr lang="en-US"/>
              <a:t>United Kingdom</a:t>
            </a:r>
          </a:p>
        </p:txBody>
      </p:sp>
      <p:sp>
        <p:nvSpPr>
          <p:cNvPr id="14339" name="Rectangle 6"/>
          <p:cNvSpPr>
            <a:spLocks noGrp="1" noChangeArrowheads="1"/>
          </p:cNvSpPr>
          <p:nvPr>
            <p:ph type="body" sz="half" idx="2"/>
          </p:nvPr>
        </p:nvSpPr>
        <p:spPr>
          <a:xfrm>
            <a:off x="3276600" y="1219200"/>
            <a:ext cx="5867400" cy="5638800"/>
          </a:xfrm>
        </p:spPr>
        <p:txBody>
          <a:bodyPr>
            <a:normAutofit fontScale="92500" lnSpcReduction="20000"/>
          </a:bodyPr>
          <a:lstStyle/>
          <a:p>
            <a:pPr>
              <a:lnSpc>
                <a:spcPct val="80000"/>
              </a:lnSpc>
            </a:pPr>
            <a:r>
              <a:rPr lang="en-US" sz="1800"/>
              <a:t>The Industrial Revolution originated in the Midlands and northern England and southern Scotland, in part because those areas contained a remarkable concentration of innovative engineers and mechanics during the late eighteenth century.</a:t>
            </a:r>
          </a:p>
          <a:p>
            <a:pPr>
              <a:lnSpc>
                <a:spcPct val="80000"/>
              </a:lnSpc>
            </a:pPr>
            <a:r>
              <a:rPr lang="en-US" sz="1800"/>
              <a:t>The United Kingdom lost its international industrial leadership in the twentieth century. </a:t>
            </a:r>
          </a:p>
          <a:p>
            <a:pPr>
              <a:lnSpc>
                <a:spcPct val="80000"/>
              </a:lnSpc>
            </a:pPr>
            <a:r>
              <a:rPr lang="en-US" sz="1800"/>
              <a:t>Britain was saddled with outmoded and deteriorating factories and their “misfortune” of winning World War II. </a:t>
            </a:r>
          </a:p>
          <a:p>
            <a:pPr>
              <a:lnSpc>
                <a:spcPct val="80000"/>
              </a:lnSpc>
            </a:pPr>
            <a:r>
              <a:rPr lang="en-US" sz="1800"/>
              <a:t>The losers, Germany and Japan, received American financial assistance to build modern factories, replacing those destroyed during the war. </a:t>
            </a:r>
          </a:p>
          <a:p>
            <a:pPr>
              <a:lnSpc>
                <a:spcPct val="80000"/>
              </a:lnSpc>
            </a:pPr>
            <a:r>
              <a:rPr lang="en-US" sz="1800"/>
              <a:t>The United Kingdom expanded industrial production in the late twentieth century by attracting new high-tech industries that serve the European market. </a:t>
            </a:r>
          </a:p>
          <a:p>
            <a:pPr>
              <a:lnSpc>
                <a:spcPct val="80000"/>
              </a:lnSpc>
            </a:pPr>
            <a:r>
              <a:rPr lang="en-US" sz="1800"/>
              <a:t>Japanese companies have built more factories in the United Kingdom than has any other European country. </a:t>
            </a:r>
          </a:p>
          <a:p>
            <a:pPr>
              <a:lnSpc>
                <a:spcPct val="80000"/>
              </a:lnSpc>
            </a:pPr>
            <a:r>
              <a:rPr lang="en-US" sz="1800"/>
              <a:t>Today British industries are more likely to locate in southeastern England near the country’s largest concentrations of population and wealth and the Channel Tunnel.</a:t>
            </a:r>
          </a:p>
        </p:txBody>
      </p:sp>
      <p:pic>
        <p:nvPicPr>
          <p:cNvPr id="14340" name="Picture 7" descr="Picture2"/>
          <p:cNvPicPr>
            <a:picLocks noGrp="1" noChangeAspect="1" noChangeArrowheads="1"/>
          </p:cNvPicPr>
          <p:nvPr>
            <p:ph sz="half" idx="1"/>
          </p:nvPr>
        </p:nvPicPr>
        <p:blipFill>
          <a:blip r:embed="rId3"/>
          <a:srcRect/>
          <a:stretch>
            <a:fillRect/>
          </a:stretch>
        </p:blipFill>
        <p:spPr>
          <a:xfrm>
            <a:off x="152400" y="1447800"/>
            <a:ext cx="2990850" cy="50292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      Europe’s greatest industrial region is called:</a:t>
            </a:r>
          </a:p>
          <a:p>
            <a:r>
              <a:rPr lang="en-US" dirty="0" smtClean="0"/>
              <a:t>a.             the Paris Triangle</a:t>
            </a:r>
          </a:p>
          <a:p>
            <a:r>
              <a:rPr lang="en-US" dirty="0" err="1" smtClean="0"/>
              <a:t>b</a:t>
            </a:r>
            <a:r>
              <a:rPr lang="en-US" dirty="0" smtClean="0"/>
              <a:t>.             Saxony</a:t>
            </a:r>
          </a:p>
          <a:p>
            <a:r>
              <a:rPr lang="en-US" dirty="0" err="1" smtClean="0"/>
              <a:t>c</a:t>
            </a:r>
            <a:r>
              <a:rPr lang="en-US" dirty="0" smtClean="0"/>
              <a:t>.             Silesia</a:t>
            </a:r>
          </a:p>
          <a:p>
            <a:r>
              <a:rPr lang="en-US" dirty="0" err="1" smtClean="0"/>
              <a:t>d</a:t>
            </a:r>
            <a:r>
              <a:rPr lang="en-US" dirty="0" smtClean="0"/>
              <a:t>.            the </a:t>
            </a:r>
            <a:r>
              <a:rPr lang="en-US" dirty="0" err="1" smtClean="0"/>
              <a:t>Rühr</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 and the Ukraine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Ukraine would be the largest territorial state and one of the most populous. It was a major manu­facturing center before the end of the nineteenth century, having been strongly affected by the Industrial Revolution. Coal from  (Donbas) and iron ore from the </a:t>
            </a:r>
            <a:r>
              <a:rPr lang="en-US" dirty="0" err="1" smtClean="0"/>
              <a:t>Krivoy</a:t>
            </a:r>
            <a:r>
              <a:rPr lang="en-US" dirty="0" smtClean="0"/>
              <a:t> </a:t>
            </a:r>
            <a:r>
              <a:rPr lang="en-US" dirty="0" err="1" smtClean="0"/>
              <a:t>Rog</a:t>
            </a:r>
            <a:r>
              <a:rPr lang="en-US" dirty="0" smtClean="0"/>
              <a:t> reserve and later from Russia’s Kursk Magnetic Anomaly allowed Ukraine to grow into one of the world’s largest manufac­turing </a:t>
            </a:r>
            <a:r>
              <a:rPr lang="en-US" dirty="0" err="1" smtClean="0"/>
              <a:t>complexes.Today</a:t>
            </a:r>
            <a:r>
              <a:rPr lang="en-US" dirty="0" smtClean="0"/>
              <a:t>, despite Ukraine’s political separation from the former Soviet Union (and hence from Russia), Ukrainian and Russian industries are interdependent: Ukraine needs Russian fuels and Russia needs Ukrainian raw materials.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892" name="Rectangle 4"/>
          <p:cNvSpPr>
            <a:spLocks noGrp="1" noChangeArrowheads="1"/>
          </p:cNvSpPr>
          <p:nvPr>
            <p:ph type="title"/>
          </p:nvPr>
        </p:nvSpPr>
        <p:spPr>
          <a:xfrm>
            <a:off x="685800" y="152400"/>
            <a:ext cx="7772400" cy="1143000"/>
          </a:xfrm>
        </p:spPr>
        <p:txBody>
          <a:bodyPr>
            <a:normAutofit fontScale="90000"/>
          </a:bodyPr>
          <a:lstStyle/>
          <a:p>
            <a:r>
              <a:rPr lang="en-US" sz="4000"/>
              <a:t>Manufacturing Centers in Eastern Europe and Russia</a:t>
            </a:r>
          </a:p>
        </p:txBody>
      </p:sp>
      <p:pic>
        <p:nvPicPr>
          <p:cNvPr id="16387" name="Picture 3"/>
          <p:cNvPicPr>
            <a:picLocks noGrp="1" noChangeAspect="1" noChangeArrowheads="1"/>
          </p:cNvPicPr>
          <p:nvPr>
            <p:ph idx="1"/>
          </p:nvPr>
        </p:nvPicPr>
        <p:blipFill>
          <a:blip r:embed="rId3"/>
          <a:srcRect/>
          <a:stretch>
            <a:fillRect/>
          </a:stretch>
        </p:blipFill>
        <p:spPr>
          <a:xfrm>
            <a:off x="1295400" y="1524000"/>
            <a:ext cx="6540500" cy="4343400"/>
          </a:xfrm>
        </p:spPr>
      </p:pic>
      <p:sp>
        <p:nvSpPr>
          <p:cNvPr id="16388" name="Text Box 2"/>
          <p:cNvSpPr txBox="1">
            <a:spLocks noChangeArrowheads="1"/>
          </p:cNvSpPr>
          <p:nvPr/>
        </p:nvSpPr>
        <p:spPr bwMode="auto">
          <a:xfrm>
            <a:off x="593725" y="6080125"/>
            <a:ext cx="7527925" cy="581025"/>
          </a:xfrm>
          <a:prstGeom prst="rect">
            <a:avLst/>
          </a:prstGeom>
          <a:noFill/>
          <a:ln w="9525">
            <a:noFill/>
            <a:miter lim="800000"/>
            <a:headEnd/>
            <a:tailEnd/>
          </a:ln>
        </p:spPr>
        <p:txBody>
          <a:bodyPr>
            <a:prstTxWarp prst="textNoShape">
              <a:avLst/>
            </a:prstTxWarp>
            <a:spAutoFit/>
          </a:bodyPr>
          <a:lstStyle/>
          <a:p>
            <a:pPr marL="1027113" indent="-1027113"/>
            <a:r>
              <a:rPr lang="en-US" sz="1600" b="1">
                <a:latin typeface="Calibri" pitchFamily="-108" charset="0"/>
              </a:rPr>
              <a:t>Fig. 11-7: Major manufacturing centers are clustered in European Russia and the Ukraine. Other centers were developed east of the Urals.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Kanto Plain</a:t>
            </a:r>
            <a:endParaRPr lang="en-US" dirty="0"/>
          </a:p>
        </p:txBody>
      </p:sp>
      <p:sp>
        <p:nvSpPr>
          <p:cNvPr id="3" name="Content Placeholder 2"/>
          <p:cNvSpPr>
            <a:spLocks noGrp="1"/>
          </p:cNvSpPr>
          <p:nvPr>
            <p:ph idx="1"/>
          </p:nvPr>
        </p:nvSpPr>
        <p:spPr>
          <a:xfrm>
            <a:off x="3505200" y="990600"/>
            <a:ext cx="5638800" cy="5060577"/>
          </a:xfrm>
        </p:spPr>
        <p:txBody>
          <a:bodyPr>
            <a:noAutofit/>
          </a:bodyPr>
          <a:lstStyle/>
          <a:p>
            <a:r>
              <a:rPr lang="en-US" dirty="0" smtClean="0"/>
              <a:t> Kanto Plain, Japan’s largest plain. The climate is generally mild, and the four seasons are sharply delineated. This region, which includes such key cities as Tokyo. It is the most populous region of Japan. The hub of the region—the Tokyo-Yokohama district—is the core of Japan’s commerce and </a:t>
            </a:r>
            <a:r>
              <a:rPr lang="en-US" dirty="0" err="1" smtClean="0"/>
              <a:t>industry.The</a:t>
            </a:r>
            <a:r>
              <a:rPr lang="en-US" dirty="0" smtClean="0"/>
              <a:t> Keihin Industrial Zone and the Keiyo Industrial Region, extending along the shore of Tokyo Bay, form the largest industrial zone of Japan.</a:t>
            </a:r>
          </a:p>
        </p:txBody>
      </p:sp>
      <p:pic>
        <p:nvPicPr>
          <p:cNvPr id="4" name="Picture 3" descr="keihinrinkaimap150.jpg"/>
          <p:cNvPicPr>
            <a:picLocks noChangeAspect="1"/>
          </p:cNvPicPr>
          <p:nvPr/>
        </p:nvPicPr>
        <p:blipFill>
          <a:blip r:embed="rId2"/>
          <a:stretch>
            <a:fillRect/>
          </a:stretch>
        </p:blipFill>
        <p:spPr>
          <a:xfrm>
            <a:off x="-914400" y="2667000"/>
            <a:ext cx="7818277" cy="5783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152400" y="228600"/>
            <a:ext cx="8763000" cy="609600"/>
          </a:xfrm>
        </p:spPr>
        <p:txBody>
          <a:bodyPr/>
          <a:lstStyle/>
          <a:p>
            <a:r>
              <a:rPr lang="en-US" sz="4100"/>
              <a:t>Manufacturing Centers in East Asia</a:t>
            </a:r>
            <a:endParaRPr lang="en-US"/>
          </a:p>
        </p:txBody>
      </p:sp>
      <p:pic>
        <p:nvPicPr>
          <p:cNvPr id="17411" name="Picture 3"/>
          <p:cNvPicPr>
            <a:picLocks noGrp="1" noChangeAspect="1" noChangeArrowheads="1"/>
          </p:cNvPicPr>
          <p:nvPr>
            <p:ph idx="1"/>
          </p:nvPr>
        </p:nvPicPr>
        <p:blipFill>
          <a:blip r:embed="rId3"/>
          <a:srcRect/>
          <a:stretch>
            <a:fillRect/>
          </a:stretch>
        </p:blipFill>
        <p:spPr>
          <a:xfrm>
            <a:off x="2514600" y="990600"/>
            <a:ext cx="4200525" cy="4953000"/>
          </a:xfrm>
        </p:spPr>
      </p:pic>
      <p:sp>
        <p:nvSpPr>
          <p:cNvPr id="17412" name="Text Box 2"/>
          <p:cNvSpPr txBox="1">
            <a:spLocks noChangeArrowheads="1"/>
          </p:cNvSpPr>
          <p:nvPr/>
        </p:nvSpPr>
        <p:spPr bwMode="auto">
          <a:xfrm>
            <a:off x="441325" y="6080125"/>
            <a:ext cx="8142288" cy="581025"/>
          </a:xfrm>
          <a:prstGeom prst="rect">
            <a:avLst/>
          </a:prstGeom>
          <a:noFill/>
          <a:ln w="9525">
            <a:noFill/>
            <a:miter lim="800000"/>
            <a:headEnd/>
            <a:tailEnd/>
          </a:ln>
        </p:spPr>
        <p:txBody>
          <a:bodyPr>
            <a:prstTxWarp prst="textNoShape">
              <a:avLst/>
            </a:prstTxWarp>
            <a:spAutoFit/>
          </a:bodyPr>
          <a:lstStyle/>
          <a:p>
            <a:pPr marL="1027113" indent="-1027113"/>
            <a:r>
              <a:rPr lang="en-US" sz="1600" b="1">
                <a:latin typeface="Calibri" pitchFamily="-108" charset="0"/>
              </a:rPr>
              <a:t>Fig. 11-8: Many industries in China are clustered in three centers near the east coast. In Japan, production is clustered along the southeast coast.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atin typeface="Bauhaus 93" pitchFamily="-105" charset="0"/>
              </a:rPr>
              <a:t>THE INDUSTRIAL REVOLUTION</a:t>
            </a:r>
          </a:p>
        </p:txBody>
      </p:sp>
      <p:sp>
        <p:nvSpPr>
          <p:cNvPr id="3" name="Content Placeholder 2"/>
          <p:cNvSpPr>
            <a:spLocks noGrp="1"/>
          </p:cNvSpPr>
          <p:nvPr>
            <p:ph idx="1"/>
          </p:nvPr>
        </p:nvSpPr>
        <p:spPr>
          <a:xfrm>
            <a:off x="457200" y="1219200"/>
            <a:ext cx="4648200" cy="5334000"/>
          </a:xfrm>
        </p:spPr>
        <p:txBody>
          <a:bodyPr>
            <a:normAutofit lnSpcReduction="10000"/>
          </a:bodyPr>
          <a:lstStyle/>
          <a:p>
            <a:pPr>
              <a:lnSpc>
                <a:spcPct val="80000"/>
              </a:lnSpc>
            </a:pPr>
            <a:r>
              <a:rPr lang="en-US" sz="2400" dirty="0"/>
              <a:t>Began in Britain in the late 1700’s (18</a:t>
            </a:r>
            <a:r>
              <a:rPr lang="en-US" sz="2400" baseline="30000" dirty="0"/>
              <a:t>th</a:t>
            </a:r>
            <a:r>
              <a:rPr lang="en-US" sz="2400" dirty="0"/>
              <a:t> century)</a:t>
            </a:r>
          </a:p>
          <a:p>
            <a:pPr>
              <a:lnSpc>
                <a:spcPct val="80000"/>
              </a:lnSpc>
            </a:pPr>
            <a:r>
              <a:rPr lang="en-US" sz="2400" dirty="0"/>
              <a:t>Spread to the U.S. and Germany and the rest of Europe after that</a:t>
            </a:r>
          </a:p>
          <a:p>
            <a:pPr>
              <a:lnSpc>
                <a:spcPct val="80000"/>
              </a:lnSpc>
            </a:pPr>
            <a:r>
              <a:rPr lang="en-US" sz="2400" dirty="0"/>
              <a:t>Began with money from colonies and was brought on by the 2</a:t>
            </a:r>
            <a:r>
              <a:rPr lang="en-US" sz="2400" baseline="30000" dirty="0"/>
              <a:t>nd</a:t>
            </a:r>
            <a:r>
              <a:rPr lang="en-US" sz="2400" dirty="0"/>
              <a:t> Agricultural Revolution which increased crop yields and allowed more people to move to cities to find work in factories</a:t>
            </a:r>
          </a:p>
          <a:p>
            <a:pPr>
              <a:lnSpc>
                <a:spcPct val="80000"/>
              </a:lnSpc>
            </a:pPr>
            <a:r>
              <a:rPr lang="en-US" sz="2400" dirty="0"/>
              <a:t>The Enclosure System also contributed to urbanization (small farmers lost land to wealthy landowners and moved to cities looking for work)</a:t>
            </a:r>
          </a:p>
          <a:p>
            <a:pPr>
              <a:lnSpc>
                <a:spcPct val="80000"/>
              </a:lnSpc>
            </a:pPr>
            <a:endParaRPr lang="en-US" sz="2200" dirty="0"/>
          </a:p>
        </p:txBody>
      </p:sp>
      <p:pic>
        <p:nvPicPr>
          <p:cNvPr id="15364" name="Picture 2" descr="http://3.bp.blogspot.com/-4uRaxLviPGE/TdM0j-yGidI/AAAAAAAAAAQ/a6AeMl8ZcTI/s1600/environmentalpollution19thcentury.jpg"/>
          <p:cNvPicPr>
            <a:picLocks noChangeAspect="1" noChangeArrowheads="1"/>
          </p:cNvPicPr>
          <p:nvPr/>
        </p:nvPicPr>
        <p:blipFill>
          <a:blip r:embed="rId2"/>
          <a:srcRect/>
          <a:stretch>
            <a:fillRect/>
          </a:stretch>
        </p:blipFill>
        <p:spPr bwMode="auto">
          <a:xfrm>
            <a:off x="4953000" y="1524000"/>
            <a:ext cx="3048000" cy="1906588"/>
          </a:xfrm>
          <a:prstGeom prst="rect">
            <a:avLst/>
          </a:prstGeom>
          <a:noFill/>
          <a:ln w="9525">
            <a:noFill/>
            <a:miter lim="800000"/>
            <a:headEnd/>
            <a:tailEnd/>
          </a:ln>
        </p:spPr>
      </p:pic>
      <p:pic>
        <p:nvPicPr>
          <p:cNvPr id="15365" name="Picture 4" descr="http://ushistoryclass.files.wordpress.com/2011/08/borsig_steam_locomotive.jpg"/>
          <p:cNvPicPr>
            <a:picLocks noChangeAspect="1" noChangeArrowheads="1"/>
          </p:cNvPicPr>
          <p:nvPr/>
        </p:nvPicPr>
        <p:blipFill>
          <a:blip r:embed="rId3"/>
          <a:srcRect/>
          <a:stretch>
            <a:fillRect/>
          </a:stretch>
        </p:blipFill>
        <p:spPr bwMode="auto">
          <a:xfrm>
            <a:off x="4953000" y="4408488"/>
            <a:ext cx="2590800" cy="2187575"/>
          </a:xfrm>
          <a:prstGeom prst="rect">
            <a:avLst/>
          </a:prstGeom>
          <a:noFill/>
          <a:ln w="9525">
            <a:noFill/>
            <a:miter lim="800000"/>
            <a:headEnd/>
            <a:tailEnd/>
          </a:ln>
        </p:spPr>
      </p:pic>
      <p:pic>
        <p:nvPicPr>
          <p:cNvPr id="15366" name="Picture 6" descr="http://blogs.glnd.k12.va.us/teachers/nlewis/files/2010/03/spinningjenny2a.jpg"/>
          <p:cNvPicPr>
            <a:picLocks noChangeAspect="1" noChangeArrowheads="1"/>
          </p:cNvPicPr>
          <p:nvPr/>
        </p:nvPicPr>
        <p:blipFill>
          <a:blip r:embed="rId4"/>
          <a:srcRect/>
          <a:stretch>
            <a:fillRect/>
          </a:stretch>
        </p:blipFill>
        <p:spPr bwMode="auto">
          <a:xfrm>
            <a:off x="6019800" y="2895600"/>
            <a:ext cx="2819400" cy="192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SEZs</a:t>
            </a:r>
            <a:endParaRPr lang="en-US" dirty="0"/>
          </a:p>
        </p:txBody>
      </p:sp>
      <p:sp>
        <p:nvSpPr>
          <p:cNvPr id="3" name="Content Placeholder 2"/>
          <p:cNvSpPr>
            <a:spLocks noGrp="1"/>
          </p:cNvSpPr>
          <p:nvPr>
            <p:ph idx="1"/>
          </p:nvPr>
        </p:nvSpPr>
        <p:spPr>
          <a:xfrm>
            <a:off x="4953000" y="2057400"/>
            <a:ext cx="4191000" cy="3993776"/>
          </a:xfrm>
        </p:spPr>
        <p:txBody>
          <a:bodyPr>
            <a:normAutofit fontScale="55000" lnSpcReduction="20000"/>
          </a:bodyPr>
          <a:lstStyle/>
          <a:p>
            <a:r>
              <a:rPr lang="en-US" dirty="0" smtClean="0"/>
              <a:t>Special Economic Zones (“</a:t>
            </a:r>
            <a:r>
              <a:rPr lang="en-US" dirty="0" err="1" smtClean="0"/>
              <a:t>SEZs</a:t>
            </a:r>
            <a:r>
              <a:rPr lang="en-US" dirty="0" smtClean="0"/>
              <a:t>”) are defined as geographical areas that offer special trade incentives to firms who choose to physically locate within them. </a:t>
            </a:r>
          </a:p>
          <a:p>
            <a:r>
              <a:rPr lang="en-US" dirty="0" smtClean="0"/>
              <a:t>Many countries employ their own variations of these special enclaves, and in doing so use their own terminology to describe them. For example, Mexico refers to its zones as “</a:t>
            </a:r>
            <a:r>
              <a:rPr lang="en-US" dirty="0" err="1" smtClean="0"/>
              <a:t>maquiladoras</a:t>
            </a:r>
            <a:r>
              <a:rPr lang="en-US" dirty="0" smtClean="0"/>
              <a:t>,” Ghana, Cameroon, and Jordan have “industrial free zones,” the Philippines calls its economic zones “special export processing zones,” and Russia has “free economic zones.”</a:t>
            </a:r>
          </a:p>
          <a:p>
            <a:r>
              <a:rPr lang="en-US" dirty="0" smtClean="0"/>
              <a:t>Ukraine closed their SEZ 2005???</a:t>
            </a:r>
          </a:p>
          <a:p>
            <a:endParaRPr lang="en-US" dirty="0" smtClean="0"/>
          </a:p>
        </p:txBody>
      </p:sp>
      <p:pic>
        <p:nvPicPr>
          <p:cNvPr id="4" name="Picture 3" descr="nj7161-502a-i3.0.jpg"/>
          <p:cNvPicPr>
            <a:picLocks noChangeAspect="1"/>
          </p:cNvPicPr>
          <p:nvPr/>
        </p:nvPicPr>
        <p:blipFill>
          <a:blip r:embed="rId2"/>
          <a:stretch>
            <a:fillRect/>
          </a:stretch>
        </p:blipFill>
        <p:spPr>
          <a:xfrm>
            <a:off x="394152" y="1761564"/>
            <a:ext cx="4235651" cy="357243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p:nvPr/>
        </p:nvPicPr>
        <p:blipFill>
          <a:blip r:embed="rId3"/>
          <a:srcRect/>
          <a:stretch>
            <a:fillRect/>
          </a:stretch>
        </p:blipFill>
        <p:spPr bwMode="auto">
          <a:xfrm>
            <a:off x="838200" y="2057400"/>
            <a:ext cx="7848600" cy="28139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p:nvPr/>
        </p:nvPicPr>
        <p:blipFill>
          <a:blip r:embed="rId3"/>
          <a:srcRect/>
          <a:stretch>
            <a:fillRect/>
          </a:stretch>
        </p:blipFill>
        <p:spPr bwMode="auto">
          <a:xfrm>
            <a:off x="533400" y="1371600"/>
            <a:ext cx="8077200" cy="304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p:nvPr/>
        </p:nvPicPr>
        <p:blipFill>
          <a:blip r:embed="rId3"/>
          <a:srcRect/>
          <a:stretch>
            <a:fillRect/>
          </a:stretch>
        </p:blipFill>
        <p:spPr bwMode="auto">
          <a:xfrm>
            <a:off x="1676400" y="990600"/>
            <a:ext cx="6629400" cy="22350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p:nvPr/>
        </p:nvPicPr>
        <p:blipFill>
          <a:blip r:embed="rId3"/>
          <a:srcRect/>
          <a:stretch>
            <a:fillRect/>
          </a:stretch>
        </p:blipFill>
        <p:spPr bwMode="auto">
          <a:xfrm>
            <a:off x="1467468" y="1712501"/>
            <a:ext cx="6533532" cy="2554699"/>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p:nvPr/>
        </p:nvPicPr>
        <p:blipFill>
          <a:blip r:embed="rId3"/>
          <a:srcRect/>
          <a:stretch>
            <a:fillRect/>
          </a:stretch>
        </p:blipFill>
        <p:spPr bwMode="auto">
          <a:xfrm>
            <a:off x="1524000" y="1600201"/>
            <a:ext cx="6934200" cy="225949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p:nvPr/>
        </p:nvPicPr>
        <p:blipFill>
          <a:blip r:embed="rId3"/>
          <a:srcRect/>
          <a:stretch>
            <a:fillRect/>
          </a:stretch>
        </p:blipFill>
        <p:spPr bwMode="auto">
          <a:xfrm>
            <a:off x="1371600" y="1066800"/>
            <a:ext cx="6400800" cy="2708396"/>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p:nvPr/>
        </p:nvPicPr>
        <p:blipFill>
          <a:blip r:embed="rId3"/>
          <a:srcRect/>
          <a:stretch>
            <a:fillRect/>
          </a:stretch>
        </p:blipFill>
        <p:spPr bwMode="auto">
          <a:xfrm>
            <a:off x="838200" y="914400"/>
            <a:ext cx="6629400" cy="2743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p:nvPr/>
        </p:nvPicPr>
        <p:blipFill>
          <a:blip r:embed="rId3"/>
          <a:srcRect/>
          <a:stretch>
            <a:fillRect/>
          </a:stretch>
        </p:blipFill>
        <p:spPr bwMode="auto">
          <a:xfrm>
            <a:off x="97330" y="1622680"/>
            <a:ext cx="8437070" cy="3330319"/>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rcRect t="-69688" b="-69688"/>
          <a:stretch>
            <a:fillRect/>
          </a:stretch>
        </p:blipFill>
        <p:spPr bwMode="auto">
          <a:xfrm>
            <a:off x="792162" y="685801"/>
            <a:ext cx="7570787" cy="536537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solidFill>
                  <a:srgbClr val="D9D9D9"/>
                </a:solidFill>
                <a:latin typeface="Bauhaus 93" pitchFamily="-105" charset="0"/>
              </a:rPr>
              <a:t>INDUSTRIALIZATION BRINGS INNOVATION</a:t>
            </a:r>
          </a:p>
        </p:txBody>
      </p:sp>
      <p:sp>
        <p:nvSpPr>
          <p:cNvPr id="3" name="Content Placeholder 2"/>
          <p:cNvSpPr>
            <a:spLocks noGrp="1"/>
          </p:cNvSpPr>
          <p:nvPr>
            <p:ph idx="1"/>
          </p:nvPr>
        </p:nvSpPr>
        <p:spPr/>
        <p:txBody>
          <a:bodyPr>
            <a:normAutofit/>
          </a:bodyPr>
          <a:lstStyle/>
          <a:p>
            <a:r>
              <a:rPr lang="en-US" dirty="0">
                <a:solidFill>
                  <a:schemeClr val="tx1"/>
                </a:solidFill>
              </a:rPr>
              <a:t>To improve textile manufacturing and shipping, key inventions were made in the 1700’s and early 1800’s:</a:t>
            </a:r>
          </a:p>
          <a:p>
            <a:pPr lvl="1"/>
            <a:r>
              <a:rPr lang="en-US" dirty="0">
                <a:solidFill>
                  <a:schemeClr val="tx1"/>
                </a:solidFill>
              </a:rPr>
              <a:t>The Spinning Jenny </a:t>
            </a:r>
          </a:p>
          <a:p>
            <a:pPr lvl="1"/>
            <a:r>
              <a:rPr lang="en-US" dirty="0">
                <a:solidFill>
                  <a:schemeClr val="tx1"/>
                </a:solidFill>
              </a:rPr>
              <a:t>The Flying Shuttle</a:t>
            </a:r>
          </a:p>
          <a:p>
            <a:pPr lvl="1"/>
            <a:r>
              <a:rPr lang="en-US" dirty="0">
                <a:solidFill>
                  <a:schemeClr val="tx1"/>
                </a:solidFill>
              </a:rPr>
              <a:t>The Cotton Gin</a:t>
            </a:r>
          </a:p>
          <a:p>
            <a:pPr lvl="1"/>
            <a:r>
              <a:rPr lang="en-US" dirty="0">
                <a:solidFill>
                  <a:schemeClr val="tx1"/>
                </a:solidFill>
              </a:rPr>
              <a:t>The Steam Engine</a:t>
            </a:r>
          </a:p>
        </p:txBody>
      </p:sp>
      <p:pic>
        <p:nvPicPr>
          <p:cNvPr id="16388" name="Picture 3" descr="shuttlefull.jpg"/>
          <p:cNvPicPr>
            <a:picLocks noChangeAspect="1"/>
          </p:cNvPicPr>
          <p:nvPr/>
        </p:nvPicPr>
        <p:blipFill>
          <a:blip r:embed="rId2"/>
          <a:srcRect/>
          <a:stretch>
            <a:fillRect/>
          </a:stretch>
        </p:blipFill>
        <p:spPr bwMode="auto">
          <a:xfrm>
            <a:off x="4495800" y="3200400"/>
            <a:ext cx="4029075" cy="3276600"/>
          </a:xfrm>
          <a:prstGeom prst="rect">
            <a:avLst/>
          </a:prstGeom>
          <a:noFill/>
          <a:ln w="9525">
            <a:noFill/>
            <a:miter lim="800000"/>
            <a:headEnd/>
            <a:tailEnd/>
          </a:ln>
        </p:spPr>
      </p:pic>
      <p:pic>
        <p:nvPicPr>
          <p:cNvPr id="16389" name="Picture 4" descr="train.jpg"/>
          <p:cNvPicPr>
            <a:picLocks noChangeAspect="1"/>
          </p:cNvPicPr>
          <p:nvPr/>
        </p:nvPicPr>
        <p:blipFill>
          <a:blip r:embed="rId3"/>
          <a:srcRect/>
          <a:stretch>
            <a:fillRect/>
          </a:stretch>
        </p:blipFill>
        <p:spPr bwMode="auto">
          <a:xfrm>
            <a:off x="533400" y="5181600"/>
            <a:ext cx="3657600" cy="143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85446"/>
            <a:ext cx="9144000" cy="2272553"/>
          </a:xfrm>
        </p:spPr>
        <p:txBody>
          <a:bodyPr>
            <a:normAutofit fontScale="47500" lnSpcReduction="20000"/>
          </a:bodyPr>
          <a:lstStyle/>
          <a:p>
            <a:r>
              <a:rPr lang="en-US" dirty="0" smtClean="0"/>
              <a:t>1. According to Alfred Weber’s theory of industrial location, three factors determine the location of a manufacturing plant: the location of raw materials, the location of the market, and transportation costs.</a:t>
            </a:r>
          </a:p>
          <a:p>
            <a:r>
              <a:rPr lang="en-US" dirty="0" smtClean="0"/>
              <a:t>A. Using an example of a specific industry other than the one portrayed on the map above, explain under </a:t>
            </a:r>
            <a:r>
              <a:rPr lang="en-US" dirty="0" err="1" smtClean="0"/>
              <a:t>whatconditions</a:t>
            </a:r>
            <a:r>
              <a:rPr lang="en-US" dirty="0" smtClean="0"/>
              <a:t> an industry would locate near the market.</a:t>
            </a:r>
          </a:p>
          <a:p>
            <a:r>
              <a:rPr lang="en-US" dirty="0" smtClean="0"/>
              <a:t>B. Using an example of a specific industry other than the one portrayed on the map above, explain under </a:t>
            </a:r>
            <a:r>
              <a:rPr lang="en-US" dirty="0" err="1" smtClean="0"/>
              <a:t>whatconditions</a:t>
            </a:r>
            <a:r>
              <a:rPr lang="en-US" dirty="0" smtClean="0"/>
              <a:t> an industry would locate near raw materials.</a:t>
            </a:r>
          </a:p>
          <a:p>
            <a:r>
              <a:rPr lang="en-US" dirty="0" smtClean="0"/>
              <a:t>C. Using the map above and </a:t>
            </a:r>
            <a:r>
              <a:rPr lang="en-US" dirty="0" err="1" smtClean="0"/>
              <a:t>Weberian</a:t>
            </a:r>
            <a:r>
              <a:rPr lang="en-US" dirty="0" smtClean="0"/>
              <a:t> theory, explain the geography of ethanol plants in the United States.</a:t>
            </a:r>
            <a:endParaRPr lang="en-US" dirty="0"/>
          </a:p>
        </p:txBody>
      </p:sp>
      <p:pic>
        <p:nvPicPr>
          <p:cNvPr id="4" name="Picture 3"/>
          <p:cNvPicPr>
            <a:picLocks noChangeAspect="1"/>
          </p:cNvPicPr>
          <p:nvPr/>
        </p:nvPicPr>
        <p:blipFill>
          <a:blip r:embed="rId2"/>
          <a:stretch>
            <a:fillRect/>
          </a:stretch>
        </p:blipFill>
        <p:spPr>
          <a:xfrm>
            <a:off x="609600" y="0"/>
            <a:ext cx="7402201" cy="4585446"/>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endParaRPr lang="en-US" dirty="0" smtClean="0"/>
          </a:p>
          <a:p>
            <a:r>
              <a:rPr lang="en-US" dirty="0" err="1" smtClean="0"/>
              <a:t>A.Soft</a:t>
            </a:r>
            <a:r>
              <a:rPr lang="en-US" dirty="0" smtClean="0"/>
              <a:t>-drink bottling or Bread products are Weight/bulk are gained in processing/manufacturing; therefore the industry locates close to the market in order to minimize transportation costs</a:t>
            </a:r>
            <a:endParaRPr lang="en-US" b="1" dirty="0" smtClean="0"/>
          </a:p>
          <a:p>
            <a:r>
              <a:rPr lang="en-US" dirty="0" smtClean="0"/>
              <a:t>B. Copper smelting or Lumber products used for paper or furniture Weight/bulk are lost in processing/manufacturing; therefore the industry locates close to the source of raw materials in order to minimize transportation costs.</a:t>
            </a:r>
          </a:p>
          <a:p>
            <a:r>
              <a:rPr lang="en-US" dirty="0" err="1" smtClean="0"/>
              <a:t>C.Corn</a:t>
            </a:r>
            <a:r>
              <a:rPr lang="en-US" dirty="0" smtClean="0"/>
              <a:t> is bulky; thus plants are built close to the supply of raw material in order to minimize transportation costs and maximize profit</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04800" y="0"/>
            <a:ext cx="8839200" cy="8908077"/>
          </a:xfrm>
          <a:prstGeom prst="rect">
            <a:avLst/>
          </a:prstGeom>
          <a:noFill/>
        </p:spPr>
        <p:txBody>
          <a:bodyPr wrap="square" rtlCol="0">
            <a:spAutoFit/>
          </a:bodyPr>
          <a:lstStyle/>
          <a:p>
            <a:pPr>
              <a:lnSpc>
                <a:spcPct val="115000"/>
              </a:lnSpc>
              <a:spcAft>
                <a:spcPts val="1000"/>
              </a:spcAft>
            </a:pPr>
            <a:r>
              <a:rPr lang="en-US" dirty="0" smtClean="0">
                <a:latin typeface="Times New Roman"/>
                <a:ea typeface="Calibri"/>
                <a:cs typeface="Times New Roman"/>
              </a:rPr>
              <a:t>Wood Unit 6 Practice Exam Answer Key</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A</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C</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D</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B</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E</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C</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A</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B</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E</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D</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A</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D</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B</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C</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E</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A</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D</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E</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B</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C</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C</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A</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E</a:t>
            </a:r>
          </a:p>
          <a:p>
            <a:pPr marL="342900" marR="0" lvl="0" indent="-342900">
              <a:lnSpc>
                <a:spcPct val="115000"/>
              </a:lnSpc>
              <a:spcBef>
                <a:spcPts val="0"/>
              </a:spcBef>
              <a:spcAft>
                <a:spcPts val="0"/>
              </a:spcAft>
              <a:buFont typeface="+mj-lt"/>
              <a:buAutoNum type="arabicPeriod"/>
            </a:pPr>
            <a:r>
              <a:rPr lang="en-US" dirty="0" smtClean="0">
                <a:latin typeface="Times New Roman"/>
                <a:ea typeface="Calibri"/>
                <a:cs typeface="Times New Roman"/>
              </a:rPr>
              <a:t>D</a:t>
            </a:r>
          </a:p>
          <a:p>
            <a:pPr marL="342900" marR="0" lvl="0" indent="-342900">
              <a:lnSpc>
                <a:spcPct val="115000"/>
              </a:lnSpc>
              <a:spcBef>
                <a:spcPts val="0"/>
              </a:spcBef>
              <a:spcAft>
                <a:spcPts val="1000"/>
              </a:spcAft>
              <a:buFont typeface="+mj-lt"/>
              <a:buAutoNum type="arabicPeriod"/>
            </a:pPr>
            <a:r>
              <a:rPr lang="en-US" dirty="0" smtClean="0">
                <a:latin typeface="Times New Roman"/>
                <a:ea typeface="Calibri"/>
                <a:cs typeface="Times New Roman"/>
              </a:rPr>
              <a:t>B</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a:xfrm>
            <a:off x="990599" y="304800"/>
            <a:ext cx="7162801" cy="457200"/>
          </a:xfrm>
        </p:spPr>
        <p:txBody>
          <a:bodyPr/>
          <a:lstStyle/>
          <a:p>
            <a:r>
              <a:rPr lang="en-US" sz="3600" dirty="0" smtClean="0">
                <a:solidFill>
                  <a:srgbClr val="000000"/>
                </a:solidFill>
                <a:latin typeface="Baskerville Old Face" pitchFamily="-105" charset="0"/>
              </a:rPr>
              <a:t/>
            </a:r>
            <a:br>
              <a:rPr lang="en-US" sz="3600" dirty="0" smtClean="0">
                <a:solidFill>
                  <a:srgbClr val="000000"/>
                </a:solidFill>
                <a:latin typeface="Baskerville Old Face" pitchFamily="-105" charset="0"/>
              </a:rPr>
            </a:br>
            <a:r>
              <a:rPr lang="en-US" sz="3600" dirty="0" smtClean="0">
                <a:solidFill>
                  <a:srgbClr val="000000"/>
                </a:solidFill>
                <a:latin typeface="Baskerville Old Face" pitchFamily="-105" charset="0"/>
              </a:rPr>
              <a:t>AND </a:t>
            </a:r>
            <a:r>
              <a:rPr lang="en-US" sz="3600" dirty="0">
                <a:solidFill>
                  <a:srgbClr val="000000"/>
                </a:solidFill>
                <a:latin typeface="Baskerville Old Face" pitchFamily="-105" charset="0"/>
              </a:rPr>
              <a:t>THE “SECOND” INDUSTRIAL REVOLUTION BROUGHT…</a:t>
            </a:r>
          </a:p>
        </p:txBody>
      </p:sp>
      <p:sp>
        <p:nvSpPr>
          <p:cNvPr id="3" name="Content Placeholder 2"/>
          <p:cNvSpPr>
            <a:spLocks noGrp="1"/>
          </p:cNvSpPr>
          <p:nvPr>
            <p:ph idx="1"/>
          </p:nvPr>
        </p:nvSpPr>
        <p:spPr>
          <a:xfrm>
            <a:off x="457200" y="1600200"/>
            <a:ext cx="4495800" cy="4525963"/>
          </a:xfrm>
        </p:spPr>
        <p:txBody>
          <a:bodyPr>
            <a:normAutofit fontScale="85000" lnSpcReduction="10000"/>
          </a:bodyPr>
          <a:lstStyle/>
          <a:p>
            <a:pPr>
              <a:lnSpc>
                <a:spcPct val="90000"/>
              </a:lnSpc>
            </a:pPr>
            <a:r>
              <a:rPr lang="en-US" sz="2700" dirty="0">
                <a:solidFill>
                  <a:schemeClr val="tx1"/>
                </a:solidFill>
                <a:latin typeface="Baskerville Old Face" pitchFamily="-105" charset="0"/>
              </a:rPr>
              <a:t>The telegraph </a:t>
            </a:r>
          </a:p>
          <a:p>
            <a:pPr>
              <a:lnSpc>
                <a:spcPct val="90000"/>
              </a:lnSpc>
            </a:pPr>
            <a:r>
              <a:rPr lang="en-US" sz="2700" dirty="0">
                <a:solidFill>
                  <a:schemeClr val="tx1"/>
                </a:solidFill>
                <a:latin typeface="Baskerville Old Face" pitchFamily="-105" charset="0"/>
              </a:rPr>
              <a:t>The telephone</a:t>
            </a:r>
          </a:p>
          <a:p>
            <a:pPr>
              <a:lnSpc>
                <a:spcPct val="90000"/>
              </a:lnSpc>
            </a:pPr>
            <a:r>
              <a:rPr lang="en-US" sz="2700" dirty="0">
                <a:solidFill>
                  <a:schemeClr val="tx1"/>
                </a:solidFill>
                <a:latin typeface="Baskerville Old Face" pitchFamily="-105" charset="0"/>
              </a:rPr>
              <a:t>The light bulb</a:t>
            </a:r>
          </a:p>
          <a:p>
            <a:pPr>
              <a:lnSpc>
                <a:spcPct val="90000"/>
              </a:lnSpc>
            </a:pPr>
            <a:r>
              <a:rPr lang="en-US" sz="2700" dirty="0">
                <a:solidFill>
                  <a:schemeClr val="tx1"/>
                </a:solidFill>
                <a:latin typeface="Baskerville Old Face" pitchFamily="-105" charset="0"/>
              </a:rPr>
              <a:t>The internal combustion engine</a:t>
            </a:r>
          </a:p>
          <a:p>
            <a:pPr>
              <a:lnSpc>
                <a:spcPct val="90000"/>
              </a:lnSpc>
            </a:pPr>
            <a:r>
              <a:rPr lang="en-US" sz="2700" dirty="0">
                <a:solidFill>
                  <a:schemeClr val="tx1"/>
                </a:solidFill>
                <a:latin typeface="Baskerville Old Face" pitchFamily="-105" charset="0"/>
              </a:rPr>
              <a:t>The radio</a:t>
            </a:r>
          </a:p>
          <a:p>
            <a:pPr>
              <a:lnSpc>
                <a:spcPct val="90000"/>
              </a:lnSpc>
            </a:pPr>
            <a:r>
              <a:rPr lang="en-US" sz="2700" dirty="0">
                <a:solidFill>
                  <a:schemeClr val="tx1"/>
                </a:solidFill>
                <a:latin typeface="Baskerville Old Face" pitchFamily="-105" charset="0"/>
              </a:rPr>
              <a:t>The airplane</a:t>
            </a:r>
          </a:p>
          <a:p>
            <a:pPr>
              <a:lnSpc>
                <a:spcPct val="90000"/>
              </a:lnSpc>
            </a:pPr>
            <a:endParaRPr lang="en-US" sz="2700" dirty="0">
              <a:solidFill>
                <a:schemeClr val="tx1"/>
              </a:solidFill>
              <a:latin typeface="Baskerville Old Face" pitchFamily="-105" charset="0"/>
            </a:endParaRPr>
          </a:p>
          <a:p>
            <a:pPr lvl="1">
              <a:lnSpc>
                <a:spcPct val="90000"/>
              </a:lnSpc>
            </a:pPr>
            <a:r>
              <a:rPr lang="en-US" sz="2400" dirty="0">
                <a:solidFill>
                  <a:schemeClr val="tx1"/>
                </a:solidFill>
                <a:latin typeface="Baskerville Old Face" pitchFamily="-105" charset="0"/>
              </a:rPr>
              <a:t>All of these inventions came in the late 19</a:t>
            </a:r>
            <a:r>
              <a:rPr lang="en-US" sz="2400" baseline="30000" dirty="0">
                <a:solidFill>
                  <a:schemeClr val="tx1"/>
                </a:solidFill>
                <a:latin typeface="Baskerville Old Face" pitchFamily="-105" charset="0"/>
              </a:rPr>
              <a:t>th</a:t>
            </a:r>
            <a:r>
              <a:rPr lang="en-US" sz="2400" dirty="0">
                <a:solidFill>
                  <a:schemeClr val="tx1"/>
                </a:solidFill>
                <a:latin typeface="Baskerville Old Face" pitchFamily="-105" charset="0"/>
              </a:rPr>
              <a:t> century</a:t>
            </a:r>
          </a:p>
          <a:p>
            <a:pPr>
              <a:lnSpc>
                <a:spcPct val="90000"/>
              </a:lnSpc>
            </a:pPr>
            <a:endParaRPr lang="en-US" sz="2700" dirty="0">
              <a:solidFill>
                <a:schemeClr val="tx1"/>
              </a:solidFill>
            </a:endParaRPr>
          </a:p>
        </p:txBody>
      </p:sp>
      <p:pic>
        <p:nvPicPr>
          <p:cNvPr id="17412" name="Picture 3" descr="Wright Brothers Airplane.gif"/>
          <p:cNvPicPr>
            <a:picLocks noChangeAspect="1"/>
          </p:cNvPicPr>
          <p:nvPr/>
        </p:nvPicPr>
        <p:blipFill>
          <a:blip r:embed="rId2"/>
          <a:srcRect/>
          <a:stretch>
            <a:fillRect/>
          </a:stretch>
        </p:blipFill>
        <p:spPr bwMode="auto">
          <a:xfrm>
            <a:off x="5029200" y="3733800"/>
            <a:ext cx="3962400" cy="2819400"/>
          </a:xfrm>
          <a:prstGeom prst="rect">
            <a:avLst/>
          </a:prstGeom>
          <a:noFill/>
          <a:ln w="9525">
            <a:noFill/>
            <a:miter lim="800000"/>
            <a:headEnd/>
            <a:tailEnd/>
          </a:ln>
        </p:spPr>
      </p:pic>
      <p:pic>
        <p:nvPicPr>
          <p:cNvPr id="17413" name="Picture 4" descr="edison-light-bulb.jpg"/>
          <p:cNvPicPr>
            <a:picLocks noChangeAspect="1"/>
          </p:cNvPicPr>
          <p:nvPr/>
        </p:nvPicPr>
        <p:blipFill>
          <a:blip r:embed="rId3"/>
          <a:srcRect/>
          <a:stretch>
            <a:fillRect/>
          </a:stretch>
        </p:blipFill>
        <p:spPr bwMode="auto">
          <a:xfrm>
            <a:off x="5810798" y="1828800"/>
            <a:ext cx="3180801"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effectLst>
                  <a:outerShdw blurRad="38100" dist="38100" dir="2700000" algn="tl">
                    <a:srgbClr val="FFFFFF"/>
                  </a:outerShdw>
                </a:effectLst>
                <a:latin typeface="Baskerville Old Face" pitchFamily="-105" charset="0"/>
              </a:rPr>
              <a:t>FACTORIES AND ASSEMBLY LINES</a:t>
            </a:r>
          </a:p>
        </p:txBody>
      </p:sp>
      <p:sp>
        <p:nvSpPr>
          <p:cNvPr id="3" name="Content Placeholder 2"/>
          <p:cNvSpPr>
            <a:spLocks noGrp="1"/>
          </p:cNvSpPr>
          <p:nvPr>
            <p:ph idx="1"/>
          </p:nvPr>
        </p:nvSpPr>
        <p:spPr>
          <a:xfrm>
            <a:off x="457200" y="3657600"/>
            <a:ext cx="8229600" cy="2743200"/>
          </a:xfrm>
        </p:spPr>
        <p:txBody>
          <a:bodyPr>
            <a:normAutofit fontScale="92500"/>
          </a:bodyPr>
          <a:lstStyle/>
          <a:p>
            <a:pPr>
              <a:lnSpc>
                <a:spcPct val="80000"/>
              </a:lnSpc>
            </a:pPr>
            <a:r>
              <a:rPr lang="en-US" sz="2500"/>
              <a:t>Made manufacturing more efficient and thus increased profits</a:t>
            </a:r>
          </a:p>
          <a:p>
            <a:pPr>
              <a:lnSpc>
                <a:spcPct val="80000"/>
              </a:lnSpc>
            </a:pPr>
            <a:r>
              <a:rPr lang="en-US" sz="2500"/>
              <a:t>Created jobs for people but these jobs were often very labor intensive and done in poor conditions</a:t>
            </a:r>
          </a:p>
          <a:p>
            <a:pPr>
              <a:lnSpc>
                <a:spcPct val="80000"/>
              </a:lnSpc>
            </a:pPr>
            <a:r>
              <a:rPr lang="en-US" sz="2500"/>
              <a:t>Women and children worked alongside men </a:t>
            </a:r>
          </a:p>
          <a:p>
            <a:pPr lvl="1">
              <a:lnSpc>
                <a:spcPct val="80000"/>
              </a:lnSpc>
            </a:pPr>
            <a:r>
              <a:rPr lang="en-US" sz="2200"/>
              <a:t>Women had to do double duty as moms and workers</a:t>
            </a:r>
          </a:p>
          <a:p>
            <a:pPr lvl="1">
              <a:lnSpc>
                <a:spcPct val="80000"/>
              </a:lnSpc>
            </a:pPr>
            <a:r>
              <a:rPr lang="en-US" sz="2200"/>
              <a:t>Children as young as six worked 16 hour days in deplorable conditions</a:t>
            </a:r>
          </a:p>
        </p:txBody>
      </p:sp>
      <p:pic>
        <p:nvPicPr>
          <p:cNvPr id="18436" name="Picture 2" descr="http://1.bp.blogspot.com/_CtdUpY2oO8g/TPT8P1QsLBI/AAAAAAAAAB0/I6l2NKAgDng/s1600/child-labor.jpg"/>
          <p:cNvPicPr>
            <a:picLocks noChangeAspect="1" noChangeArrowheads="1"/>
          </p:cNvPicPr>
          <p:nvPr/>
        </p:nvPicPr>
        <p:blipFill>
          <a:blip r:embed="rId2"/>
          <a:srcRect/>
          <a:stretch>
            <a:fillRect/>
          </a:stretch>
        </p:blipFill>
        <p:spPr bwMode="auto">
          <a:xfrm>
            <a:off x="228600" y="1295400"/>
            <a:ext cx="3276600" cy="2252663"/>
          </a:xfrm>
          <a:prstGeom prst="rect">
            <a:avLst/>
          </a:prstGeom>
          <a:noFill/>
          <a:ln w="9525">
            <a:noFill/>
            <a:miter lim="800000"/>
            <a:headEnd/>
            <a:tailEnd/>
          </a:ln>
        </p:spPr>
      </p:pic>
      <p:pic>
        <p:nvPicPr>
          <p:cNvPr id="18437" name="Picture 4" descr="http://3.bp.blogspot.com/-cS9n9qK3P-c/TfdTfK86r2I/AAAAAAAAATA/RE22hb4MB6k/s1600/IndustrialChildLabor2.jpg"/>
          <p:cNvPicPr>
            <a:picLocks noChangeAspect="1" noChangeArrowheads="1"/>
          </p:cNvPicPr>
          <p:nvPr/>
        </p:nvPicPr>
        <p:blipFill>
          <a:blip r:embed="rId3"/>
          <a:srcRect/>
          <a:stretch>
            <a:fillRect/>
          </a:stretch>
        </p:blipFill>
        <p:spPr bwMode="auto">
          <a:xfrm>
            <a:off x="3657600" y="1371600"/>
            <a:ext cx="2362200" cy="2271713"/>
          </a:xfrm>
          <a:prstGeom prst="rect">
            <a:avLst/>
          </a:prstGeom>
          <a:noFill/>
          <a:ln w="9525">
            <a:noFill/>
            <a:miter lim="800000"/>
            <a:headEnd/>
            <a:tailEnd/>
          </a:ln>
        </p:spPr>
      </p:pic>
      <p:pic>
        <p:nvPicPr>
          <p:cNvPr id="18438" name="Picture 6" descr="http://www.nwhm.org/media/category/exhibits/industry/MILLGIRLs.gif"/>
          <p:cNvPicPr>
            <a:picLocks noChangeAspect="1" noChangeArrowheads="1"/>
          </p:cNvPicPr>
          <p:nvPr/>
        </p:nvPicPr>
        <p:blipFill>
          <a:blip r:embed="rId4"/>
          <a:srcRect/>
          <a:stretch>
            <a:fillRect/>
          </a:stretch>
        </p:blipFill>
        <p:spPr bwMode="auto">
          <a:xfrm>
            <a:off x="6172200" y="1219200"/>
            <a:ext cx="2695575"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Commodity Chain</a:t>
            </a:r>
            <a:endParaRPr lang="en-US" dirty="0"/>
          </a:p>
        </p:txBody>
      </p:sp>
      <p:sp>
        <p:nvSpPr>
          <p:cNvPr id="3" name="Content Placeholder 2"/>
          <p:cNvSpPr>
            <a:spLocks noGrp="1"/>
          </p:cNvSpPr>
          <p:nvPr>
            <p:ph idx="1"/>
          </p:nvPr>
        </p:nvSpPr>
        <p:spPr>
          <a:xfrm>
            <a:off x="792162" y="1452283"/>
            <a:ext cx="7570787" cy="4598894"/>
          </a:xfrm>
        </p:spPr>
        <p:txBody>
          <a:bodyPr>
            <a:normAutofit fontScale="55000" lnSpcReduction="20000"/>
          </a:bodyPr>
          <a:lstStyle/>
          <a:p>
            <a:r>
              <a:rPr lang="en-US" dirty="0" smtClean="0"/>
              <a:t>China has become a crucial element in the emergence of global commodity chains. After more than 25 years of export oriented industrialization, China has captured a whole range of manufacturing activities, from the most simple and labor intensive to those with a growing level of sophistication. The footwear commodity chain is a notable example of a mature industry heavily dependent on low production costs and efficient distribution channels. Products tend to be relatively simple and success is commonly based on design, brand name and costs. It is thus a manufacturing sector that has achieved a high level of fragmentation due to globalization. From modest beginnings in the 1980s, footwear manufacturing has boomed in China, which now accounts for about 50% the world's shoe production. A brief commodity chain analysis reveals for this sector the following:</a:t>
            </a:r>
          </a:p>
          <a:p>
            <a:r>
              <a:rPr lang="en-US" dirty="0" smtClean="0"/>
              <a:t>-95% of the shoes sold in the United States are manufactured in China, which in itself represents a significant commodity chain. </a:t>
            </a:r>
          </a:p>
          <a:p>
            <a:r>
              <a:rPr lang="en-US" dirty="0" smtClean="0"/>
              <a:t>this commodity chain takes place in a context where the global apparel industry operates in a free trade environment. Since shoes are simple and labor intensive products, few countries maintain duties for this type of product, which can circulate with relative ease from a regulatory perspective. </a:t>
            </a:r>
          </a:p>
          <a:p>
            <a:r>
              <a:rPr lang="en-US" dirty="0" smtClean="0"/>
              <a:t> In the case of shoe manufacturing in China, like many manufacturing activities, </a:t>
            </a:r>
            <a:r>
              <a:rPr lang="en-US" dirty="0" err="1" smtClean="0"/>
              <a:t>locational</a:t>
            </a:r>
            <a:r>
              <a:rPr lang="en-US" dirty="0" smtClean="0"/>
              <a:t> issues are simple as manufacturers choose sites close to port facilities.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Bulk Gaining Industries</a:t>
            </a:r>
            <a:endParaRPr lang="en-US" dirty="0"/>
          </a:p>
        </p:txBody>
      </p:sp>
      <p:sp>
        <p:nvSpPr>
          <p:cNvPr id="3" name="Content Placeholder 2"/>
          <p:cNvSpPr>
            <a:spLocks noGrp="1"/>
          </p:cNvSpPr>
          <p:nvPr>
            <p:ph idx="1"/>
          </p:nvPr>
        </p:nvSpPr>
        <p:spPr/>
        <p:txBody>
          <a:bodyPr>
            <a:normAutofit/>
          </a:bodyPr>
          <a:lstStyle/>
          <a:p>
            <a:r>
              <a:rPr lang="en-US" dirty="0" smtClean="0"/>
              <a:t>the production process adds weight to the goods. This often results in the supplier being located closer to the buyers or the markets to ease up on transportation costs. </a:t>
            </a:r>
          </a:p>
          <a:p>
            <a:pPr>
              <a:buNone/>
            </a:pPr>
            <a:r>
              <a:rPr lang="en-US" dirty="0" smtClean="0"/>
              <a:t>Examples: The soda industry can be considered a bulk gaining industry as the finished soda bottle is heavier than the plastic bottle.</a:t>
            </a:r>
            <a:endParaRPr lang="en-US" dirty="0"/>
          </a:p>
        </p:txBody>
      </p:sp>
      <p:pic>
        <p:nvPicPr>
          <p:cNvPr id="4" name="Picture 3" descr="company1_654x344.jpg"/>
          <p:cNvPicPr>
            <a:picLocks noChangeAspect="1"/>
          </p:cNvPicPr>
          <p:nvPr/>
        </p:nvPicPr>
        <p:blipFill>
          <a:blip r:embed="rId2"/>
          <a:stretch>
            <a:fillRect/>
          </a:stretch>
        </p:blipFill>
        <p:spPr>
          <a:xfrm>
            <a:off x="6349630" y="5257800"/>
            <a:ext cx="3042241" cy="1600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of Bulk Point</a:t>
            </a:r>
            <a:endParaRPr lang="en-US" dirty="0"/>
          </a:p>
        </p:txBody>
      </p:sp>
      <p:sp>
        <p:nvSpPr>
          <p:cNvPr id="3" name="Content Placeholder 2"/>
          <p:cNvSpPr>
            <a:spLocks noGrp="1"/>
          </p:cNvSpPr>
          <p:nvPr>
            <p:ph idx="1"/>
          </p:nvPr>
        </p:nvSpPr>
        <p:spPr/>
        <p:txBody>
          <a:bodyPr/>
          <a:lstStyle/>
          <a:p>
            <a:endParaRPr lang="en-US" dirty="0" smtClean="0"/>
          </a:p>
          <a:p>
            <a:r>
              <a:rPr lang="en-US" dirty="0" smtClean="0"/>
              <a:t>A break-of-bulk point is a location where transfer among transportation modes is possible. Manufacturers look for these when they are determining a location so that can minimize cost of transportation by rail, air, ship, or truck.</a:t>
            </a:r>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333</TotalTime>
  <Words>2618</Words>
  <Application>Microsoft Macintosh PowerPoint</Application>
  <PresentationFormat>On-screen Show (4:3)</PresentationFormat>
  <Paragraphs>178</Paragraphs>
  <Slides>42</Slides>
  <Notes>19</Notes>
  <HiddenSlides>0</HiddenSlides>
  <MMClips>0</MMClips>
  <ScaleCrop>false</ScaleCrop>
  <HeadingPairs>
    <vt:vector size="4" baseType="variant">
      <vt:variant>
        <vt:lpstr>Design Template</vt:lpstr>
      </vt:variant>
      <vt:variant>
        <vt:i4>1</vt:i4>
      </vt:variant>
      <vt:variant>
        <vt:lpstr>Slide Titles</vt:lpstr>
      </vt:variant>
      <vt:variant>
        <vt:i4>42</vt:i4>
      </vt:variant>
    </vt:vector>
  </HeadingPairs>
  <TitlesOfParts>
    <vt:vector size="43" baseType="lpstr">
      <vt:lpstr>Infusion</vt:lpstr>
      <vt:lpstr>Development</vt:lpstr>
      <vt:lpstr>Pre-Industrial World</vt:lpstr>
      <vt:lpstr>THE INDUSTRIAL REVOLUTION</vt:lpstr>
      <vt:lpstr>INDUSTRIALIZATION BRINGS INNOVATION</vt:lpstr>
      <vt:lpstr> AND THE “SECOND” INDUSTRIAL REVOLUTION BROUGHT…</vt:lpstr>
      <vt:lpstr>FACTORIES AND ASSEMBLY LINES</vt:lpstr>
      <vt:lpstr>Commodity Chain</vt:lpstr>
      <vt:lpstr>Bulk Gaining Industries</vt:lpstr>
      <vt:lpstr>Break of Bulk Point</vt:lpstr>
      <vt:lpstr>Bulk Reducing Industries</vt:lpstr>
      <vt:lpstr>FORDIST</vt:lpstr>
      <vt:lpstr>Assembly Line</vt:lpstr>
      <vt:lpstr>Vertical Integration</vt:lpstr>
      <vt:lpstr>Bulk reducing Industries</vt:lpstr>
      <vt:lpstr>Steel</vt:lpstr>
      <vt:lpstr>THE WHY OF WHERE OF STEEL</vt:lpstr>
      <vt:lpstr>North America</vt:lpstr>
      <vt:lpstr>North America</vt:lpstr>
      <vt:lpstr>Industrial Regions of North America</vt:lpstr>
      <vt:lpstr>Manufacturing Value Change</vt:lpstr>
      <vt:lpstr>Europe and Manufacturing</vt:lpstr>
      <vt:lpstr>Manufacturing Centers in Western Europe</vt:lpstr>
      <vt:lpstr>Rhine—Ruhr Valley </vt:lpstr>
      <vt:lpstr>United Kingdom</vt:lpstr>
      <vt:lpstr>Slide 25</vt:lpstr>
      <vt:lpstr>Russia and the Ukraine</vt:lpstr>
      <vt:lpstr>Manufacturing Centers in Eastern Europe and Russia</vt:lpstr>
      <vt:lpstr>Kanto Plain</vt:lpstr>
      <vt:lpstr>Manufacturing Centers in East Asia</vt:lpstr>
      <vt:lpstr>SEZs</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dc:title>
  <dc:creator>Jaela VAZQUEZ</dc:creator>
  <cp:lastModifiedBy>Jaela VAZQUEZ</cp:lastModifiedBy>
  <cp:revision>8</cp:revision>
  <dcterms:created xsi:type="dcterms:W3CDTF">2016-03-07T21:45:36Z</dcterms:created>
  <dcterms:modified xsi:type="dcterms:W3CDTF">2016-03-07T21:46:14Z</dcterms:modified>
</cp:coreProperties>
</file>