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65" r:id="rId3"/>
    <p:sldId id="266" r:id="rId4"/>
    <p:sldId id="268" r:id="rId5"/>
    <p:sldId id="259" r:id="rId6"/>
    <p:sldId id="261" r:id="rId7"/>
    <p:sldId id="270" r:id="rId8"/>
    <p:sldId id="271" r:id="rId9"/>
    <p:sldId id="262" r:id="rId10"/>
    <p:sldId id="263" r:id="rId11"/>
    <p:sldId id="264"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9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13614-3444-47AC-B954-C8F3CE5B0FAD}" type="datetimeFigureOut">
              <a:rPr lang="en-US" smtClean="0"/>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5F53F-27BE-4395-B0BF-117C3E440C24}" type="slidenum">
              <a:rPr lang="en-US" smtClean="0"/>
              <a:t>‹#›</a:t>
            </a:fld>
            <a:endParaRPr lang="en-US"/>
          </a:p>
        </p:txBody>
      </p:sp>
    </p:spTree>
    <p:extLst>
      <p:ext uri="{BB962C8B-B14F-4D97-AF65-F5344CB8AC3E}">
        <p14:creationId xmlns:p14="http://schemas.microsoft.com/office/powerpoint/2010/main" val="412428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F53F-27BE-4395-B0BF-117C3E440C24}" type="slidenum">
              <a:rPr lang="en-US" smtClean="0"/>
              <a:t>11</a:t>
            </a:fld>
            <a:endParaRPr lang="en-US"/>
          </a:p>
        </p:txBody>
      </p:sp>
    </p:spTree>
    <p:extLst>
      <p:ext uri="{BB962C8B-B14F-4D97-AF65-F5344CB8AC3E}">
        <p14:creationId xmlns:p14="http://schemas.microsoft.com/office/powerpoint/2010/main" val="3012791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94B3532-58F6-4FA2-9C0A-1F8486416493}"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74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A0E8D-E2FD-4B9A-9BEF-3F5333D2FFF7}"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B3532-58F6-4FA2-9C0A-1F8486416493}" type="slidenum">
              <a:rPr lang="en-US" smtClean="0"/>
              <a:t>‹#›</a:t>
            </a:fld>
            <a:endParaRPr lang="en-US"/>
          </a:p>
        </p:txBody>
      </p:sp>
    </p:spTree>
    <p:extLst>
      <p:ext uri="{BB962C8B-B14F-4D97-AF65-F5344CB8AC3E}">
        <p14:creationId xmlns:p14="http://schemas.microsoft.com/office/powerpoint/2010/main" val="28869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732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10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spTree>
    <p:extLst>
      <p:ext uri="{BB962C8B-B14F-4D97-AF65-F5344CB8AC3E}">
        <p14:creationId xmlns:p14="http://schemas.microsoft.com/office/powerpoint/2010/main" val="177891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71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61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93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640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spTree>
    <p:extLst>
      <p:ext uri="{BB962C8B-B14F-4D97-AF65-F5344CB8AC3E}">
        <p14:creationId xmlns:p14="http://schemas.microsoft.com/office/powerpoint/2010/main" val="367812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A0E8D-E2FD-4B9A-9BEF-3F5333D2FFF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B3532-58F6-4FA2-9C0A-1F848641649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65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DA0E8D-E2FD-4B9A-9BEF-3F5333D2FFF7}"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B3532-58F6-4FA2-9C0A-1F8486416493}" type="slidenum">
              <a:rPr lang="en-US" smtClean="0"/>
              <a:t>‹#›</a:t>
            </a:fld>
            <a:endParaRPr lang="en-US"/>
          </a:p>
        </p:txBody>
      </p:sp>
    </p:spTree>
    <p:extLst>
      <p:ext uri="{BB962C8B-B14F-4D97-AF65-F5344CB8AC3E}">
        <p14:creationId xmlns:p14="http://schemas.microsoft.com/office/powerpoint/2010/main" val="72261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DA0E8D-E2FD-4B9A-9BEF-3F5333D2FFF7}" type="datetimeFigureOut">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B3532-58F6-4FA2-9C0A-1F848641649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91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DA0E8D-E2FD-4B9A-9BEF-3F5333D2FFF7}" type="datetimeFigureOut">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B3532-58F6-4FA2-9C0A-1F848641649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79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A0E8D-E2FD-4B9A-9BEF-3F5333D2FFF7}" type="datetimeFigureOut">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B3532-58F6-4FA2-9C0A-1F8486416493}" type="slidenum">
              <a:rPr lang="en-US" smtClean="0"/>
              <a:t>‹#›</a:t>
            </a:fld>
            <a:endParaRPr lang="en-US"/>
          </a:p>
        </p:txBody>
      </p:sp>
    </p:spTree>
    <p:extLst>
      <p:ext uri="{BB962C8B-B14F-4D97-AF65-F5344CB8AC3E}">
        <p14:creationId xmlns:p14="http://schemas.microsoft.com/office/powerpoint/2010/main" val="29136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A0E8D-E2FD-4B9A-9BEF-3F5333D2FFF7}"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B3532-58F6-4FA2-9C0A-1F848641649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19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A0E8D-E2FD-4B9A-9BEF-3F5333D2FFF7}"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B3532-58F6-4FA2-9C0A-1F8486416493}" type="slidenum">
              <a:rPr lang="en-US" smtClean="0"/>
              <a:t>‹#›</a:t>
            </a:fld>
            <a:endParaRPr lang="en-US"/>
          </a:p>
        </p:txBody>
      </p:sp>
    </p:spTree>
    <p:extLst>
      <p:ext uri="{BB962C8B-B14F-4D97-AF65-F5344CB8AC3E}">
        <p14:creationId xmlns:p14="http://schemas.microsoft.com/office/powerpoint/2010/main" val="337834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DA0E8D-E2FD-4B9A-9BEF-3F5333D2FFF7}" type="datetimeFigureOut">
              <a:rPr lang="en-US" smtClean="0"/>
              <a:t>11/10/2015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4B3532-58F6-4FA2-9C0A-1F8486416493}" type="slidenum">
              <a:rPr lang="en-US" smtClean="0"/>
              <a:t>‹#›</a:t>
            </a:fld>
            <a:endParaRPr lang="en-US"/>
          </a:p>
        </p:txBody>
      </p:sp>
    </p:spTree>
    <p:extLst>
      <p:ext uri="{BB962C8B-B14F-4D97-AF65-F5344CB8AC3E}">
        <p14:creationId xmlns:p14="http://schemas.microsoft.com/office/powerpoint/2010/main" val="781990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AND ETHNICITY</a:t>
            </a:r>
            <a:endParaRPr lang="en-US" dirty="0"/>
          </a:p>
        </p:txBody>
      </p:sp>
    </p:spTree>
    <p:extLst>
      <p:ext uri="{BB962C8B-B14F-4D97-AF65-F5344CB8AC3E}">
        <p14:creationId xmlns:p14="http://schemas.microsoft.com/office/powerpoint/2010/main" val="2083300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04801"/>
            <a:ext cx="7061200" cy="1371599"/>
          </a:xfrm>
        </p:spPr>
        <p:txBody>
          <a:bodyPr>
            <a:normAutofit/>
          </a:bodyPr>
          <a:lstStyle/>
          <a:p>
            <a:r>
              <a:rPr lang="en-US" dirty="0"/>
              <a:t>Urban Concentrations of Ethnicities in the US</a:t>
            </a:r>
          </a:p>
        </p:txBody>
      </p:sp>
      <p:sp>
        <p:nvSpPr>
          <p:cNvPr id="6" name="Content Placeholder 5"/>
          <p:cNvSpPr>
            <a:spLocks noGrp="1"/>
          </p:cNvSpPr>
          <p:nvPr>
            <p:ph idx="1"/>
          </p:nvPr>
        </p:nvSpPr>
        <p:spPr>
          <a:xfrm>
            <a:off x="762000" y="1447800"/>
            <a:ext cx="7213601" cy="4487333"/>
          </a:xfrm>
        </p:spPr>
        <p:txBody>
          <a:bodyPr>
            <a:noAutofit/>
          </a:bodyPr>
          <a:lstStyle/>
          <a:p>
            <a:pPr marL="137160" indent="0">
              <a:buNone/>
            </a:pPr>
            <a:r>
              <a:rPr lang="en-US" sz="1600" b="1" dirty="0" smtClean="0"/>
              <a:t> </a:t>
            </a:r>
            <a:r>
              <a:rPr lang="en-US" sz="1600" b="1" dirty="0"/>
              <a:t>Some ethnicities are highly concentrated in urban areas in some parts of</a:t>
            </a:r>
          </a:p>
          <a:p>
            <a:pPr marL="137160" indent="0">
              <a:buNone/>
            </a:pPr>
            <a:r>
              <a:rPr lang="en-US" sz="1600" b="1" dirty="0"/>
              <a:t>the US (for reasons we'll be getting to soon</a:t>
            </a:r>
            <a:r>
              <a:rPr lang="en-US" sz="1600" b="1" dirty="0" smtClean="0"/>
              <a:t>).  </a:t>
            </a:r>
            <a:r>
              <a:rPr lang="en-US" sz="1600" b="1" dirty="0"/>
              <a:t>In some States the urban concentration can be extreme:</a:t>
            </a:r>
          </a:p>
          <a:p>
            <a:pPr marL="137160" indent="0">
              <a:buNone/>
            </a:pPr>
            <a:r>
              <a:rPr lang="en-US" sz="1600" b="1" dirty="0"/>
              <a:t>• Detroit is 82% African-American; the rest of Michigan is 6% African</a:t>
            </a:r>
          </a:p>
          <a:p>
            <a:pPr marL="137160" indent="0">
              <a:buNone/>
            </a:pPr>
            <a:r>
              <a:rPr lang="en-US" sz="1600" b="1" dirty="0"/>
              <a:t>American.</a:t>
            </a:r>
          </a:p>
          <a:p>
            <a:pPr marL="137160" indent="0">
              <a:buNone/>
            </a:pPr>
            <a:r>
              <a:rPr lang="en-US" sz="1600" b="1" dirty="0"/>
              <a:t>• Chicago is 39% African-American; the rest of Illinois is 7% African-</a:t>
            </a:r>
          </a:p>
          <a:p>
            <a:pPr marL="137160" indent="0">
              <a:buNone/>
            </a:pPr>
            <a:r>
              <a:rPr lang="en-US" sz="1600" b="1" dirty="0"/>
              <a:t>American.</a:t>
            </a:r>
          </a:p>
          <a:p>
            <a:pPr marL="137160" indent="0">
              <a:buNone/>
            </a:pPr>
            <a:r>
              <a:rPr lang="en-US" sz="1600" b="1" dirty="0"/>
              <a:t>• New York City is 24% Latino; the rest of New York is 4% Latino.</a:t>
            </a:r>
          </a:p>
          <a:p>
            <a:pPr marL="137160" indent="0">
              <a:buNone/>
            </a:pPr>
            <a:r>
              <a:rPr lang="en-US" sz="1600" b="1" dirty="0"/>
              <a:t>• Cities with the highest percentage of African-Americans:</a:t>
            </a:r>
          </a:p>
          <a:p>
            <a:pPr marL="137160" indent="0">
              <a:buNone/>
            </a:pPr>
            <a:r>
              <a:rPr lang="en-US" sz="1600" b="1" dirty="0"/>
              <a:t>o Gary, IN 84.0</a:t>
            </a:r>
            <a:r>
              <a:rPr lang="en-US" sz="1600" b="1" dirty="0" smtClean="0"/>
              <a:t>%  </a:t>
            </a:r>
            <a:r>
              <a:rPr lang="en-US" sz="1600" b="1" dirty="0"/>
              <a:t>Detroit, MI 81.6%</a:t>
            </a:r>
          </a:p>
          <a:p>
            <a:pPr marL="137160" indent="0">
              <a:buNone/>
            </a:pPr>
            <a:r>
              <a:rPr lang="en-US" sz="1600" b="1" dirty="0"/>
              <a:t>o Birmingham, AL 73.5</a:t>
            </a:r>
            <a:r>
              <a:rPr lang="en-US" sz="1600" b="1" dirty="0" smtClean="0"/>
              <a:t>% </a:t>
            </a:r>
            <a:r>
              <a:rPr lang="en-US" sz="1600" b="1" dirty="0"/>
              <a:t>Jackson, MS 70.6%</a:t>
            </a:r>
          </a:p>
          <a:p>
            <a:pPr marL="137160" indent="0">
              <a:buNone/>
            </a:pPr>
            <a:r>
              <a:rPr lang="en-US" sz="1600" b="1" dirty="0"/>
              <a:t>o New Orleans, LA </a:t>
            </a:r>
            <a:r>
              <a:rPr lang="en-US" sz="1600" b="1" dirty="0" smtClean="0"/>
              <a:t>67.3% Baltimore</a:t>
            </a:r>
            <a:r>
              <a:rPr lang="en-US" sz="1600" b="1" dirty="0"/>
              <a:t>, MD 64.3%</a:t>
            </a:r>
          </a:p>
          <a:p>
            <a:pPr marL="137160" indent="0">
              <a:buNone/>
            </a:pPr>
            <a:r>
              <a:rPr lang="en-US" sz="1600" b="1" dirty="0"/>
              <a:t>o Atlanta, GA 61.4%</a:t>
            </a:r>
          </a:p>
        </p:txBody>
      </p:sp>
    </p:spTree>
    <p:extLst>
      <p:ext uri="{BB962C8B-B14F-4D97-AF65-F5344CB8AC3E}">
        <p14:creationId xmlns:p14="http://schemas.microsoft.com/office/powerpoint/2010/main" val="369931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Neighborhoods</a:t>
            </a:r>
          </a:p>
        </p:txBody>
      </p:sp>
      <p:sp>
        <p:nvSpPr>
          <p:cNvPr id="3" name="Content Placeholder 2"/>
          <p:cNvSpPr>
            <a:spLocks noGrp="1"/>
          </p:cNvSpPr>
          <p:nvPr>
            <p:ph idx="1"/>
          </p:nvPr>
        </p:nvSpPr>
        <p:spPr/>
        <p:txBody>
          <a:bodyPr>
            <a:normAutofit fontScale="62500" lnSpcReduction="20000"/>
          </a:bodyPr>
          <a:lstStyle/>
          <a:p>
            <a:pPr marL="137160" indent="0">
              <a:buNone/>
            </a:pPr>
            <a:r>
              <a:rPr lang="en-US" dirty="0" smtClean="0"/>
              <a:t>􀂙 </a:t>
            </a:r>
            <a:r>
              <a:rPr lang="en-US" dirty="0"/>
              <a:t>In many US cities there are neighborhoods that are mostly composed of</a:t>
            </a:r>
          </a:p>
          <a:p>
            <a:pPr marL="137160" indent="0">
              <a:buNone/>
            </a:pPr>
            <a:r>
              <a:rPr lang="en-US" dirty="0"/>
              <a:t>people from one or two ethnic groups.</a:t>
            </a:r>
          </a:p>
          <a:p>
            <a:pPr marL="137160" indent="0">
              <a:buNone/>
            </a:pPr>
            <a:r>
              <a:rPr lang="en-US" dirty="0"/>
              <a:t>􀂙 The composition of these neighborhoods has changed over time.</a:t>
            </a:r>
          </a:p>
          <a:p>
            <a:pPr marL="137160" indent="0">
              <a:buNone/>
            </a:pPr>
            <a:r>
              <a:rPr lang="en-US" dirty="0"/>
              <a:t>• In the 19th and early 20th Centuries, cities in the American East and</a:t>
            </a:r>
          </a:p>
          <a:p>
            <a:pPr marL="137160" indent="0">
              <a:buNone/>
            </a:pPr>
            <a:r>
              <a:rPr lang="en-US" dirty="0"/>
              <a:t>Midwest had large ethnic neighborhoods made up of European</a:t>
            </a:r>
          </a:p>
          <a:p>
            <a:pPr marL="137160" indent="0">
              <a:buNone/>
            </a:pPr>
            <a:r>
              <a:rPr lang="en-US" dirty="0"/>
              <a:t>immigrants.</a:t>
            </a:r>
          </a:p>
          <a:p>
            <a:pPr marL="137160" indent="0">
              <a:buNone/>
            </a:pPr>
            <a:r>
              <a:rPr lang="en-US" dirty="0"/>
              <a:t>• Today many of these have changed composition, to being</a:t>
            </a:r>
          </a:p>
          <a:p>
            <a:pPr marL="137160" indent="0">
              <a:buNone/>
            </a:pPr>
            <a:r>
              <a:rPr lang="en-US" dirty="0"/>
              <a:t>predominant made up of people from Latin America, Asia, or African-</a:t>
            </a:r>
          </a:p>
          <a:p>
            <a:pPr marL="137160" indent="0">
              <a:buNone/>
            </a:pPr>
            <a:r>
              <a:rPr lang="en-US" dirty="0"/>
              <a:t>Americans.</a:t>
            </a:r>
          </a:p>
          <a:p>
            <a:pPr marL="137160" indent="0">
              <a:buNone/>
            </a:pPr>
            <a:r>
              <a:rPr lang="en-US" dirty="0"/>
              <a:t>􀂙 Ethnic neighborhoods can form voluntarily on the basis of affinity and</a:t>
            </a:r>
          </a:p>
          <a:p>
            <a:pPr marL="137160" indent="0">
              <a:buNone/>
            </a:pPr>
            <a:r>
              <a:rPr lang="en-US" dirty="0"/>
              <a:t>chain migration</a:t>
            </a:r>
          </a:p>
        </p:txBody>
      </p:sp>
    </p:spTree>
    <p:extLst>
      <p:ext uri="{BB962C8B-B14F-4D97-AF65-F5344CB8AC3E}">
        <p14:creationId xmlns:p14="http://schemas.microsoft.com/office/powerpoint/2010/main" val="348605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838200"/>
          </a:xfrm>
        </p:spPr>
        <p:txBody>
          <a:bodyPr>
            <a:normAutofit/>
          </a:bodyPr>
          <a:lstStyle/>
          <a:p>
            <a:pPr eaLnBrk="1" hangingPunct="1"/>
            <a:r>
              <a:rPr lang="en-US" altLang="en-US" smtClean="0"/>
              <a:t>African Americans in the U.S.</a:t>
            </a:r>
          </a:p>
        </p:txBody>
      </p:sp>
      <p:pic>
        <p:nvPicPr>
          <p:cNvPr id="21508"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33563" y="1219200"/>
            <a:ext cx="5324475" cy="4419600"/>
          </a:xfrm>
        </p:spPr>
      </p:pic>
      <p:sp>
        <p:nvSpPr>
          <p:cNvPr id="21507" name="Text Box 5"/>
          <p:cNvSpPr txBox="1">
            <a:spLocks noChangeArrowheads="1"/>
          </p:cNvSpPr>
          <p:nvPr/>
        </p:nvSpPr>
        <p:spPr bwMode="auto">
          <a:xfrm>
            <a:off x="593725" y="6003925"/>
            <a:ext cx="77200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 The highest percentages of African Americans are in the rural South and in northern cities.</a:t>
            </a:r>
          </a:p>
        </p:txBody>
      </p:sp>
    </p:spTree>
    <p:extLst>
      <p:ext uri="{BB962C8B-B14F-4D97-AF65-F5344CB8AC3E}">
        <p14:creationId xmlns:p14="http://schemas.microsoft.com/office/powerpoint/2010/main" val="354641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altLang="en-US" smtClean="0"/>
              <a:t>Hispanic Americans in the U.S.</a:t>
            </a:r>
          </a:p>
        </p:txBody>
      </p:sp>
      <p:pic>
        <p:nvPicPr>
          <p:cNvPr id="22532"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12925" y="1143000"/>
            <a:ext cx="5518150" cy="4572000"/>
          </a:xfrm>
        </p:spPr>
      </p:pic>
      <p:sp>
        <p:nvSpPr>
          <p:cNvPr id="22531" name="Text Box 5"/>
          <p:cNvSpPr txBox="1">
            <a:spLocks noChangeArrowheads="1"/>
          </p:cNvSpPr>
          <p:nvPr/>
        </p:nvSpPr>
        <p:spPr bwMode="auto">
          <a:xfrm>
            <a:off x="685800" y="6019800"/>
            <a:ext cx="7597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pPr>
              <a:spcBef>
                <a:spcPct val="50000"/>
              </a:spcBef>
            </a:pPr>
            <a:r>
              <a:rPr lang="en-US" altLang="en-US">
                <a:solidFill>
                  <a:schemeClr val="bg1"/>
                </a:solidFill>
              </a:rPr>
              <a:t>Fig. 7-2: The highest percentages of Hispanic Americans are in the southwest and in northern cities.</a:t>
            </a:r>
          </a:p>
        </p:txBody>
      </p:sp>
    </p:spTree>
    <p:extLst>
      <p:ext uri="{BB962C8B-B14F-4D97-AF65-F5344CB8AC3E}">
        <p14:creationId xmlns:p14="http://schemas.microsoft.com/office/powerpoint/2010/main" val="836547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533400"/>
          </a:xfrm>
        </p:spPr>
        <p:txBody>
          <a:bodyPr>
            <a:normAutofit fontScale="90000"/>
          </a:bodyPr>
          <a:lstStyle/>
          <a:p>
            <a:pPr eaLnBrk="1" hangingPunct="1"/>
            <a:r>
              <a:rPr lang="en-US" altLang="en-US" smtClean="0"/>
              <a:t>Asian Americans in the U.S.</a:t>
            </a:r>
          </a:p>
        </p:txBody>
      </p:sp>
      <p:pic>
        <p:nvPicPr>
          <p:cNvPr id="23556"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85913" y="1066800"/>
            <a:ext cx="6122987" cy="4800600"/>
          </a:xfrm>
        </p:spPr>
      </p:pic>
      <p:sp>
        <p:nvSpPr>
          <p:cNvPr id="23555" name="Text Box 5"/>
          <p:cNvSpPr txBox="1">
            <a:spLocks noChangeArrowheads="1"/>
          </p:cNvSpPr>
          <p:nvPr/>
        </p:nvSpPr>
        <p:spPr bwMode="auto">
          <a:xfrm>
            <a:off x="762000" y="6172200"/>
            <a:ext cx="762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7-3: The highest percentages of Asian Americans are in Hawaii and California.</a:t>
            </a:r>
          </a:p>
        </p:txBody>
      </p:sp>
    </p:spTree>
    <p:extLst>
      <p:ext uri="{BB962C8B-B14F-4D97-AF65-F5344CB8AC3E}">
        <p14:creationId xmlns:p14="http://schemas.microsoft.com/office/powerpoint/2010/main" val="410485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609600"/>
          </a:xfrm>
        </p:spPr>
        <p:txBody>
          <a:bodyPr>
            <a:normAutofit fontScale="90000"/>
          </a:bodyPr>
          <a:lstStyle/>
          <a:p>
            <a:pPr eaLnBrk="1" hangingPunct="1"/>
            <a:r>
              <a:rPr lang="en-US" altLang="en-US" smtClean="0"/>
              <a:t>Native Americans in the U.S.</a:t>
            </a:r>
          </a:p>
        </p:txBody>
      </p:sp>
      <p:pic>
        <p:nvPicPr>
          <p:cNvPr id="24580"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79575" y="990600"/>
            <a:ext cx="5783263" cy="4800600"/>
          </a:xfrm>
        </p:spPr>
      </p:pic>
      <p:sp>
        <p:nvSpPr>
          <p:cNvPr id="24579" name="Text Box 5"/>
          <p:cNvSpPr txBox="1">
            <a:spLocks noChangeArrowheads="1"/>
          </p:cNvSpPr>
          <p:nvPr/>
        </p:nvSpPr>
        <p:spPr bwMode="auto">
          <a:xfrm>
            <a:off x="1066800" y="6096000"/>
            <a:ext cx="7369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pPr>
              <a:spcBef>
                <a:spcPct val="50000"/>
              </a:spcBef>
            </a:pPr>
            <a:r>
              <a:rPr lang="en-US" altLang="en-US">
                <a:solidFill>
                  <a:schemeClr val="bg1"/>
                </a:solidFill>
              </a:rPr>
              <a:t>Fig. 7-4: The highest percentages of Native Americans are in parts of the plains, the southwest, and Alaska. </a:t>
            </a:r>
          </a:p>
        </p:txBody>
      </p:sp>
    </p:spTree>
    <p:extLst>
      <p:ext uri="{BB962C8B-B14F-4D97-AF65-F5344CB8AC3E}">
        <p14:creationId xmlns:p14="http://schemas.microsoft.com/office/powerpoint/2010/main" val="3664531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685800"/>
          </a:xfrm>
        </p:spPr>
        <p:txBody>
          <a:bodyPr>
            <a:normAutofit fontScale="90000"/>
          </a:bodyPr>
          <a:lstStyle/>
          <a:p>
            <a:pPr eaLnBrk="1" hangingPunct="1"/>
            <a:r>
              <a:rPr lang="en-US" altLang="en-US" smtClean="0"/>
              <a:t>Ethnicities in Chicago</a:t>
            </a:r>
          </a:p>
        </p:txBody>
      </p:sp>
      <p:pic>
        <p:nvPicPr>
          <p:cNvPr id="2560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106488"/>
            <a:ext cx="7772400" cy="4491037"/>
          </a:xfrm>
        </p:spPr>
      </p:pic>
      <p:sp>
        <p:nvSpPr>
          <p:cNvPr id="25603" name="Text Box 5"/>
          <p:cNvSpPr txBox="1">
            <a:spLocks noChangeArrowheads="1"/>
          </p:cNvSpPr>
          <p:nvPr/>
        </p:nvSpPr>
        <p:spPr bwMode="auto">
          <a:xfrm>
            <a:off x="762000" y="5943600"/>
            <a:ext cx="7567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7-5: African Americans, Hispanic Americans, Asian Americans, and European Americans are clustered in different areas of the city.</a:t>
            </a:r>
          </a:p>
        </p:txBody>
      </p:sp>
    </p:spTree>
    <p:extLst>
      <p:ext uri="{BB962C8B-B14F-4D97-AF65-F5344CB8AC3E}">
        <p14:creationId xmlns:p14="http://schemas.microsoft.com/office/powerpoint/2010/main" val="1695257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685800"/>
          </a:xfrm>
        </p:spPr>
        <p:txBody>
          <a:bodyPr>
            <a:normAutofit fontScale="90000"/>
          </a:bodyPr>
          <a:lstStyle/>
          <a:p>
            <a:pPr eaLnBrk="1" hangingPunct="1"/>
            <a:r>
              <a:rPr lang="en-US" altLang="en-US" smtClean="0"/>
              <a:t>Ethnicities in Los Angeles</a:t>
            </a:r>
          </a:p>
        </p:txBody>
      </p:sp>
      <p:pic>
        <p:nvPicPr>
          <p:cNvPr id="26628"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990600"/>
            <a:ext cx="4495800" cy="5029200"/>
          </a:xfrm>
        </p:spPr>
      </p:pic>
      <p:sp>
        <p:nvSpPr>
          <p:cNvPr id="26627" name="Text Box 7"/>
          <p:cNvSpPr txBox="1">
            <a:spLocks noChangeArrowheads="1"/>
          </p:cNvSpPr>
          <p:nvPr/>
        </p:nvSpPr>
        <p:spPr bwMode="auto">
          <a:xfrm>
            <a:off x="533400" y="6172200"/>
            <a:ext cx="830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pPr>
              <a:spcBef>
                <a:spcPct val="50000"/>
              </a:spcBef>
            </a:pPr>
            <a:r>
              <a:rPr lang="en-US" altLang="en-US">
                <a:solidFill>
                  <a:schemeClr val="bg1"/>
                </a:solidFill>
              </a:rPr>
              <a:t>Fig. 7-6: Hispanic, white, African American, and Asian areas in and around Los Angeles.</a:t>
            </a:r>
          </a:p>
        </p:txBody>
      </p:sp>
    </p:spTree>
    <p:extLst>
      <p:ext uri="{BB962C8B-B14F-4D97-AF65-F5344CB8AC3E}">
        <p14:creationId xmlns:p14="http://schemas.microsoft.com/office/powerpoint/2010/main" val="97350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219200"/>
          </a:xfrm>
        </p:spPr>
        <p:txBody>
          <a:bodyPr/>
          <a:lstStyle/>
          <a:p>
            <a:pPr eaLnBrk="1" hangingPunct="1"/>
            <a:r>
              <a:rPr lang="en-US" altLang="en-US" sz="3600" smtClean="0"/>
              <a:t>Triangular Slave Trade and African Source Areas</a:t>
            </a:r>
            <a:endParaRPr lang="en-US" altLang="en-US" b="0" smtClean="0"/>
          </a:p>
        </p:txBody>
      </p:sp>
      <p:pic>
        <p:nvPicPr>
          <p:cNvPr id="27652"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462088"/>
            <a:ext cx="7772400" cy="4314825"/>
          </a:xfrm>
        </p:spPr>
      </p:pic>
      <p:sp>
        <p:nvSpPr>
          <p:cNvPr id="27651" name="Text Box 5"/>
          <p:cNvSpPr txBox="1">
            <a:spLocks noChangeArrowheads="1"/>
          </p:cNvSpPr>
          <p:nvPr/>
        </p:nvSpPr>
        <p:spPr bwMode="auto">
          <a:xfrm>
            <a:off x="762000" y="6019800"/>
            <a:ext cx="7912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7-7: The British triangular slave trading system operated among Britain, Africa, and the Caribbean and North America. </a:t>
            </a:r>
          </a:p>
        </p:txBody>
      </p:sp>
    </p:spTree>
    <p:extLst>
      <p:ext uri="{BB962C8B-B14F-4D97-AF65-F5344CB8AC3E}">
        <p14:creationId xmlns:p14="http://schemas.microsoft.com/office/powerpoint/2010/main" val="2148141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52400"/>
            <a:ext cx="7772400" cy="1219200"/>
          </a:xfrm>
        </p:spPr>
        <p:txBody>
          <a:bodyPr>
            <a:normAutofit fontScale="90000"/>
          </a:bodyPr>
          <a:lstStyle/>
          <a:p>
            <a:pPr eaLnBrk="1" hangingPunct="1"/>
            <a:r>
              <a:rPr lang="en-US" altLang="en-US" smtClean="0"/>
              <a:t>African American Migration in the U.S.</a:t>
            </a:r>
          </a:p>
        </p:txBody>
      </p:sp>
      <p:pic>
        <p:nvPicPr>
          <p:cNvPr id="28676"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1447800"/>
            <a:ext cx="6400800" cy="4343400"/>
          </a:xfrm>
        </p:spPr>
      </p:pic>
      <p:sp>
        <p:nvSpPr>
          <p:cNvPr id="28675" name="Text Box 5"/>
          <p:cNvSpPr txBox="1">
            <a:spLocks noChangeArrowheads="1"/>
          </p:cNvSpPr>
          <p:nvPr/>
        </p:nvSpPr>
        <p:spPr bwMode="auto">
          <a:xfrm>
            <a:off x="609600" y="60198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7-8: Twentieth-century African American migration within the U.S. consisted mainly of migration from the rural south to cities of the Northeast, Midwest, and West.</a:t>
            </a:r>
            <a:endParaRPr lang="en-US" altLang="en-US"/>
          </a:p>
        </p:txBody>
      </p:sp>
    </p:spTree>
    <p:extLst>
      <p:ext uri="{BB962C8B-B14F-4D97-AF65-F5344CB8AC3E}">
        <p14:creationId xmlns:p14="http://schemas.microsoft.com/office/powerpoint/2010/main" val="2484286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CENSUS 2010</a:t>
            </a:r>
            <a:endParaRPr lang="en-US" dirty="0"/>
          </a:p>
        </p:txBody>
      </p:sp>
      <p:pic>
        <p:nvPicPr>
          <p:cNvPr id="1028" name="Picture 4" descr="http://www.fillinourfuture.org/uploads/images/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34" y="1828800"/>
            <a:ext cx="5665416"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7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152400"/>
            <a:ext cx="7772400" cy="762000"/>
          </a:xfrm>
        </p:spPr>
        <p:txBody>
          <a:bodyPr>
            <a:normAutofit/>
          </a:bodyPr>
          <a:lstStyle/>
          <a:p>
            <a:pPr eaLnBrk="1" hangingPunct="1"/>
            <a:r>
              <a:rPr lang="en-US" altLang="en-US" smtClean="0"/>
              <a:t>African Americans in Baltimore</a:t>
            </a:r>
          </a:p>
        </p:txBody>
      </p:sp>
      <p:pic>
        <p:nvPicPr>
          <p:cNvPr id="29700"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990600"/>
            <a:ext cx="3886200" cy="4876800"/>
          </a:xfrm>
        </p:spPr>
      </p:pic>
      <p:sp>
        <p:nvSpPr>
          <p:cNvPr id="29699" name="Text Box 5"/>
          <p:cNvSpPr txBox="1">
            <a:spLocks noChangeArrowheads="1"/>
          </p:cNvSpPr>
          <p:nvPr/>
        </p:nvSpPr>
        <p:spPr bwMode="auto">
          <a:xfrm>
            <a:off x="838200" y="6096000"/>
            <a:ext cx="75358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7-9: Areas with 90% African American population in Baltimore expanded from a core area northwest of downtown in the 1950s. </a:t>
            </a:r>
          </a:p>
        </p:txBody>
      </p:sp>
    </p:spTree>
    <p:extLst>
      <p:ext uri="{BB962C8B-B14F-4D97-AF65-F5344CB8AC3E}">
        <p14:creationId xmlns:p14="http://schemas.microsoft.com/office/powerpoint/2010/main" val="3698590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800" cy="609600"/>
          </a:xfrm>
        </p:spPr>
        <p:txBody>
          <a:bodyPr>
            <a:normAutofit fontScale="90000"/>
          </a:bodyPr>
          <a:lstStyle/>
          <a:p>
            <a:pPr eaLnBrk="1" hangingPunct="1"/>
            <a:r>
              <a:rPr lang="en-US" altLang="en-US" smtClean="0"/>
              <a:t>Black “Homelands” in South Africa</a:t>
            </a:r>
          </a:p>
        </p:txBody>
      </p:sp>
      <p:pic>
        <p:nvPicPr>
          <p:cNvPr id="3072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5188" y="1066800"/>
            <a:ext cx="7413625" cy="4495800"/>
          </a:xfrm>
        </p:spPr>
      </p:pic>
      <p:sp>
        <p:nvSpPr>
          <p:cNvPr id="30723" name="Text Box 5"/>
          <p:cNvSpPr txBox="1">
            <a:spLocks noChangeArrowheads="1"/>
          </p:cNvSpPr>
          <p:nvPr/>
        </p:nvSpPr>
        <p:spPr bwMode="auto">
          <a:xfrm>
            <a:off x="746125" y="5775325"/>
            <a:ext cx="79581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7-10: During the apartheid era, South Africa created a series of black “homelands” with the expectation that every black would be a citizen of one of them.  These were abolished with the end of apartheid.</a:t>
            </a:r>
          </a:p>
        </p:txBody>
      </p:sp>
    </p:spTree>
    <p:extLst>
      <p:ext uri="{BB962C8B-B14F-4D97-AF65-F5344CB8AC3E}">
        <p14:creationId xmlns:p14="http://schemas.microsoft.com/office/powerpoint/2010/main" val="398994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14400"/>
          </a:xfrm>
        </p:spPr>
        <p:txBody>
          <a:bodyPr/>
          <a:lstStyle/>
          <a:p>
            <a:pPr eaLnBrk="1" hangingPunct="1"/>
            <a:r>
              <a:rPr lang="en-US" altLang="en-US" smtClean="0"/>
              <a:t>Ethnicities into Nationalities</a:t>
            </a:r>
          </a:p>
        </p:txBody>
      </p:sp>
      <p:sp>
        <p:nvSpPr>
          <p:cNvPr id="31747" name="Rectangle 3"/>
          <p:cNvSpPr>
            <a:spLocks noGrp="1" noChangeArrowheads="1"/>
          </p:cNvSpPr>
          <p:nvPr>
            <p:ph idx="1"/>
          </p:nvPr>
        </p:nvSpPr>
        <p:spPr>
          <a:xfrm>
            <a:off x="685800" y="1371600"/>
            <a:ext cx="7772400" cy="5181600"/>
          </a:xfrm>
        </p:spPr>
        <p:txBody>
          <a:bodyPr>
            <a:normAutofit fontScale="92500" lnSpcReduction="10000"/>
          </a:bodyPr>
          <a:lstStyle/>
          <a:p>
            <a:pPr eaLnBrk="1" hangingPunct="1">
              <a:lnSpc>
                <a:spcPct val="90000"/>
              </a:lnSpc>
            </a:pPr>
            <a:r>
              <a:rPr lang="en-US" altLang="en-US" sz="2800" smtClean="0"/>
              <a:t>Rise of nationalities</a:t>
            </a:r>
          </a:p>
          <a:p>
            <a:pPr lvl="1" eaLnBrk="1" hangingPunct="1">
              <a:lnSpc>
                <a:spcPct val="90000"/>
              </a:lnSpc>
            </a:pPr>
            <a:r>
              <a:rPr lang="en-US" altLang="en-US" sz="2400" i="1" smtClean="0"/>
              <a:t>Nation-states</a:t>
            </a:r>
          </a:p>
          <a:p>
            <a:pPr lvl="1" eaLnBrk="1" hangingPunct="1">
              <a:lnSpc>
                <a:spcPct val="90000"/>
              </a:lnSpc>
            </a:pPr>
            <a:r>
              <a:rPr lang="en-US" altLang="en-US" sz="2400" i="1" smtClean="0"/>
              <a:t>Nationalism</a:t>
            </a:r>
          </a:p>
          <a:p>
            <a:pPr lvl="1" eaLnBrk="1" hangingPunct="1">
              <a:lnSpc>
                <a:spcPct val="90000"/>
              </a:lnSpc>
            </a:pPr>
            <a:endParaRPr lang="en-US" altLang="en-US" sz="1400" smtClean="0"/>
          </a:p>
          <a:p>
            <a:pPr eaLnBrk="1" hangingPunct="1">
              <a:lnSpc>
                <a:spcPct val="90000"/>
              </a:lnSpc>
            </a:pPr>
            <a:r>
              <a:rPr lang="en-US" altLang="en-US" sz="2800" smtClean="0"/>
              <a:t>Multinational states</a:t>
            </a:r>
          </a:p>
          <a:p>
            <a:pPr lvl="1" eaLnBrk="1" hangingPunct="1">
              <a:lnSpc>
                <a:spcPct val="90000"/>
              </a:lnSpc>
            </a:pPr>
            <a:r>
              <a:rPr lang="en-US" altLang="en-US" sz="2400" i="1" smtClean="0"/>
              <a:t>Former Soviet Union</a:t>
            </a:r>
          </a:p>
          <a:p>
            <a:pPr lvl="1" eaLnBrk="1" hangingPunct="1">
              <a:lnSpc>
                <a:spcPct val="90000"/>
              </a:lnSpc>
            </a:pPr>
            <a:r>
              <a:rPr lang="en-US" altLang="en-US" sz="2400" i="1" smtClean="0"/>
              <a:t>Russia</a:t>
            </a:r>
          </a:p>
          <a:p>
            <a:pPr lvl="1" eaLnBrk="1" hangingPunct="1">
              <a:lnSpc>
                <a:spcPct val="90000"/>
              </a:lnSpc>
            </a:pPr>
            <a:r>
              <a:rPr lang="en-US" altLang="en-US" sz="2400" i="1" smtClean="0"/>
              <a:t>Turmoil in the Caucasus</a:t>
            </a:r>
            <a:endParaRPr lang="en-US" altLang="en-US" sz="2400" smtClean="0"/>
          </a:p>
          <a:p>
            <a:pPr lvl="1" eaLnBrk="1" hangingPunct="1">
              <a:lnSpc>
                <a:spcPct val="90000"/>
              </a:lnSpc>
            </a:pPr>
            <a:endParaRPr lang="en-US" altLang="en-US" sz="1400" smtClean="0"/>
          </a:p>
          <a:p>
            <a:pPr eaLnBrk="1" hangingPunct="1">
              <a:lnSpc>
                <a:spcPct val="90000"/>
              </a:lnSpc>
            </a:pPr>
            <a:r>
              <a:rPr lang="en-US" altLang="en-US" sz="2800" smtClean="0"/>
              <a:t>Revival of ethnic identity</a:t>
            </a:r>
          </a:p>
          <a:p>
            <a:pPr lvl="1" eaLnBrk="1" hangingPunct="1">
              <a:lnSpc>
                <a:spcPct val="90000"/>
              </a:lnSpc>
            </a:pPr>
            <a:r>
              <a:rPr lang="en-US" altLang="en-US" sz="2400" i="1" smtClean="0"/>
              <a:t>Ethnicity and communism</a:t>
            </a:r>
          </a:p>
          <a:p>
            <a:pPr lvl="1" eaLnBrk="1" hangingPunct="1">
              <a:lnSpc>
                <a:spcPct val="90000"/>
              </a:lnSpc>
            </a:pPr>
            <a:r>
              <a:rPr lang="en-US" altLang="en-US" sz="2400" i="1" smtClean="0"/>
              <a:t>Rebirth of nationalism in Eastern Europe</a:t>
            </a:r>
          </a:p>
          <a:p>
            <a:pPr eaLnBrk="1" hangingPunct="1">
              <a:lnSpc>
                <a:spcPct val="90000"/>
              </a:lnSpc>
            </a:pPr>
            <a:endParaRPr lang="en-US" altLang="en-US" sz="2800" smtClean="0"/>
          </a:p>
        </p:txBody>
      </p:sp>
    </p:spTree>
    <p:extLst>
      <p:ext uri="{BB962C8B-B14F-4D97-AF65-F5344CB8AC3E}">
        <p14:creationId xmlns:p14="http://schemas.microsoft.com/office/powerpoint/2010/main" val="2445648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609600"/>
          </a:xfrm>
        </p:spPr>
        <p:txBody>
          <a:bodyPr>
            <a:normAutofit fontScale="90000"/>
          </a:bodyPr>
          <a:lstStyle/>
          <a:p>
            <a:pPr eaLnBrk="1" hangingPunct="1"/>
            <a:r>
              <a:rPr lang="en-US" altLang="en-US" smtClean="0"/>
              <a:t>Republics of the Soviet Union</a:t>
            </a:r>
          </a:p>
        </p:txBody>
      </p:sp>
      <p:pic>
        <p:nvPicPr>
          <p:cNvPr id="32772"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838200"/>
            <a:ext cx="3352800" cy="5105400"/>
          </a:xfrm>
        </p:spPr>
      </p:pic>
      <p:sp>
        <p:nvSpPr>
          <p:cNvPr id="32771" name="Text Box 5"/>
          <p:cNvSpPr txBox="1">
            <a:spLocks noChangeArrowheads="1"/>
          </p:cNvSpPr>
          <p:nvPr/>
        </p:nvSpPr>
        <p:spPr bwMode="auto">
          <a:xfrm>
            <a:off x="457200" y="60960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7-11: The Soviet Union consisted of 15 republics that included the country’s largest ethnic groups. These all became independent countries in the early 1990s.</a:t>
            </a:r>
          </a:p>
        </p:txBody>
      </p:sp>
    </p:spTree>
    <p:extLst>
      <p:ext uri="{BB962C8B-B14F-4D97-AF65-F5344CB8AC3E}">
        <p14:creationId xmlns:p14="http://schemas.microsoft.com/office/powerpoint/2010/main" val="144270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685800"/>
          </a:xfrm>
        </p:spPr>
        <p:txBody>
          <a:bodyPr>
            <a:normAutofit fontScale="90000"/>
          </a:bodyPr>
          <a:lstStyle/>
          <a:p>
            <a:pPr eaLnBrk="1" hangingPunct="1"/>
            <a:r>
              <a:rPr lang="en-US" altLang="en-US" smtClean="0"/>
              <a:t>Ethnic Groups in Russia </a:t>
            </a:r>
          </a:p>
        </p:txBody>
      </p:sp>
      <p:pic>
        <p:nvPicPr>
          <p:cNvPr id="33796"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19200"/>
            <a:ext cx="7772400" cy="4324350"/>
          </a:xfrm>
        </p:spPr>
      </p:pic>
      <p:sp>
        <p:nvSpPr>
          <p:cNvPr id="33795" name="Text Box 5"/>
          <p:cNvSpPr txBox="1">
            <a:spLocks noChangeArrowheads="1"/>
          </p:cNvSpPr>
          <p:nvPr/>
        </p:nvSpPr>
        <p:spPr bwMode="auto">
          <a:xfrm>
            <a:off x="762000" y="5943600"/>
            <a:ext cx="7262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7-12: Russia officially recognizes 39 ethnic groups, or nationalities, which are concentrated in western and southern portions of the country. </a:t>
            </a:r>
          </a:p>
        </p:txBody>
      </p:sp>
    </p:spTree>
    <p:extLst>
      <p:ext uri="{BB962C8B-B14F-4D97-AF65-F5344CB8AC3E}">
        <p14:creationId xmlns:p14="http://schemas.microsoft.com/office/powerpoint/2010/main" val="187100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09600"/>
          </a:xfrm>
        </p:spPr>
        <p:txBody>
          <a:bodyPr>
            <a:normAutofit fontScale="90000"/>
          </a:bodyPr>
          <a:lstStyle/>
          <a:p>
            <a:pPr eaLnBrk="1" hangingPunct="1"/>
            <a:r>
              <a:rPr lang="en-US" altLang="en-US" smtClean="0"/>
              <a:t>Ethnicities in the Caucasus</a:t>
            </a:r>
          </a:p>
        </p:txBody>
      </p:sp>
      <p:pic>
        <p:nvPicPr>
          <p:cNvPr id="34820"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914400"/>
            <a:ext cx="3124200" cy="5029200"/>
          </a:xfrm>
        </p:spPr>
      </p:pic>
      <p:sp>
        <p:nvSpPr>
          <p:cNvPr id="34819" name="Text Box 5"/>
          <p:cNvSpPr txBox="1">
            <a:spLocks noChangeArrowheads="1"/>
          </p:cNvSpPr>
          <p:nvPr/>
        </p:nvSpPr>
        <p:spPr bwMode="auto">
          <a:xfrm>
            <a:off x="609600" y="6096000"/>
            <a:ext cx="7750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pPr>
              <a:spcBef>
                <a:spcPct val="50000"/>
              </a:spcBef>
            </a:pPr>
            <a:r>
              <a:rPr lang="en-US" altLang="en-US">
                <a:solidFill>
                  <a:schemeClr val="bg1"/>
                </a:solidFill>
              </a:rPr>
              <a:t>Fig. 7-13: The Caucasus region is extremely diverse ethnically. Ethnic groups are spread across several national boundaries.  </a:t>
            </a:r>
          </a:p>
        </p:txBody>
      </p:sp>
    </p:spTree>
    <p:extLst>
      <p:ext uri="{BB962C8B-B14F-4D97-AF65-F5344CB8AC3E}">
        <p14:creationId xmlns:p14="http://schemas.microsoft.com/office/powerpoint/2010/main" val="182937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990600"/>
          </a:xfrm>
        </p:spPr>
        <p:txBody>
          <a:bodyPr/>
          <a:lstStyle/>
          <a:p>
            <a:pPr eaLnBrk="1" hangingPunct="1"/>
            <a:r>
              <a:rPr lang="en-US" altLang="en-US" smtClean="0"/>
              <a:t>Clashes of Ethnicities</a:t>
            </a:r>
          </a:p>
        </p:txBody>
      </p:sp>
      <p:sp>
        <p:nvSpPr>
          <p:cNvPr id="35843" name="Rectangle 3"/>
          <p:cNvSpPr>
            <a:spLocks noGrp="1" noChangeArrowheads="1"/>
          </p:cNvSpPr>
          <p:nvPr>
            <p:ph idx="1"/>
          </p:nvPr>
        </p:nvSpPr>
        <p:spPr>
          <a:xfrm>
            <a:off x="685800" y="1600200"/>
            <a:ext cx="7772400" cy="4724400"/>
          </a:xfrm>
        </p:spPr>
        <p:txBody>
          <a:bodyPr/>
          <a:lstStyle/>
          <a:p>
            <a:pPr eaLnBrk="1" hangingPunct="1"/>
            <a:r>
              <a:rPr lang="en-US" altLang="en-US" smtClean="0"/>
              <a:t>Ethnic competition to dominate nationality</a:t>
            </a:r>
          </a:p>
          <a:p>
            <a:pPr lvl="1" eaLnBrk="1" hangingPunct="1"/>
            <a:r>
              <a:rPr lang="en-US" altLang="en-US" i="1" smtClean="0"/>
              <a:t>Ethnic competition in the Horn of Africa</a:t>
            </a:r>
          </a:p>
          <a:p>
            <a:pPr lvl="1" eaLnBrk="1" hangingPunct="1"/>
            <a:r>
              <a:rPr lang="en-US" altLang="en-US" i="1" smtClean="0"/>
              <a:t>Ethnic competition in Lebanon</a:t>
            </a:r>
          </a:p>
          <a:p>
            <a:pPr lvl="1" eaLnBrk="1" hangingPunct="1"/>
            <a:endParaRPr lang="en-US" altLang="en-US" sz="1400" smtClean="0"/>
          </a:p>
          <a:p>
            <a:pPr eaLnBrk="1" hangingPunct="1"/>
            <a:r>
              <a:rPr lang="en-US" altLang="en-US" smtClean="0"/>
              <a:t>Dividing ethnicities among more than one state</a:t>
            </a:r>
          </a:p>
          <a:p>
            <a:pPr lvl="1" eaLnBrk="1" hangingPunct="1"/>
            <a:r>
              <a:rPr lang="en-US" altLang="en-US" i="1" smtClean="0"/>
              <a:t>Dividing ethnicities in South Asia</a:t>
            </a:r>
          </a:p>
          <a:p>
            <a:pPr lvl="1" eaLnBrk="1" hangingPunct="1"/>
            <a:r>
              <a:rPr lang="en-US" altLang="en-US" i="1" smtClean="0"/>
              <a:t>Dividing Sri Lanka among ethnicities</a:t>
            </a:r>
            <a:endParaRPr lang="en-US" altLang="en-US" smtClean="0"/>
          </a:p>
        </p:txBody>
      </p:sp>
    </p:spTree>
    <p:extLst>
      <p:ext uri="{BB962C8B-B14F-4D97-AF65-F5344CB8AC3E}">
        <p14:creationId xmlns:p14="http://schemas.microsoft.com/office/powerpoint/2010/main" val="339617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685800"/>
          </a:xfrm>
        </p:spPr>
        <p:txBody>
          <a:bodyPr>
            <a:normAutofit fontScale="90000"/>
          </a:bodyPr>
          <a:lstStyle/>
          <a:p>
            <a:pPr eaLnBrk="1" hangingPunct="1"/>
            <a:r>
              <a:rPr lang="en-US" altLang="en-US" smtClean="0"/>
              <a:t>Ethnicity in the Horn of Africa</a:t>
            </a:r>
            <a:endParaRPr lang="en-US" altLang="en-US" sz="3600" b="0" smtClean="0"/>
          </a:p>
        </p:txBody>
      </p:sp>
      <p:pic>
        <p:nvPicPr>
          <p:cNvPr id="36868" name="Picture 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09800" y="990600"/>
            <a:ext cx="4821238" cy="4800600"/>
          </a:xfrm>
        </p:spPr>
      </p:pic>
      <p:sp>
        <p:nvSpPr>
          <p:cNvPr id="36867" name="Text Box 6"/>
          <p:cNvSpPr txBox="1">
            <a:spLocks noChangeArrowheads="1"/>
          </p:cNvSpPr>
          <p:nvPr/>
        </p:nvSpPr>
        <p:spPr bwMode="auto">
          <a:xfrm>
            <a:off x="631825" y="6088063"/>
            <a:ext cx="7750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pPr>
              <a:spcBef>
                <a:spcPct val="50000"/>
              </a:spcBef>
            </a:pPr>
            <a:r>
              <a:rPr lang="en-US" altLang="en-US">
                <a:solidFill>
                  <a:schemeClr val="bg1"/>
                </a:solidFill>
              </a:rPr>
              <a:t>Fig. 7-14: There have been numerous interethnic civil conflicts in the countries of the Horn of Africa (including the Sudan, Ethiopia, Eritrea, and Somalia). </a:t>
            </a:r>
          </a:p>
        </p:txBody>
      </p:sp>
    </p:spTree>
    <p:extLst>
      <p:ext uri="{BB962C8B-B14F-4D97-AF65-F5344CB8AC3E}">
        <p14:creationId xmlns:p14="http://schemas.microsoft.com/office/powerpoint/2010/main" val="204621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533400"/>
          </a:xfrm>
        </p:spPr>
        <p:txBody>
          <a:bodyPr>
            <a:normAutofit fontScale="90000"/>
          </a:bodyPr>
          <a:lstStyle/>
          <a:p>
            <a:pPr eaLnBrk="1" hangingPunct="1"/>
            <a:r>
              <a:rPr lang="en-US" altLang="en-US" smtClean="0"/>
              <a:t>Ethnicities in Lebanon</a:t>
            </a:r>
          </a:p>
        </p:txBody>
      </p:sp>
      <p:pic>
        <p:nvPicPr>
          <p:cNvPr id="37892"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838200"/>
            <a:ext cx="3657600" cy="5029200"/>
          </a:xfrm>
        </p:spPr>
      </p:pic>
      <p:sp>
        <p:nvSpPr>
          <p:cNvPr id="37891" name="Text Box 5"/>
          <p:cNvSpPr txBox="1">
            <a:spLocks noChangeArrowheads="1"/>
          </p:cNvSpPr>
          <p:nvPr/>
        </p:nvSpPr>
        <p:spPr bwMode="auto">
          <a:xfrm>
            <a:off x="685800" y="6019800"/>
            <a:ext cx="7842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7-15: Christians, Sunni Muslims, Shiite Muslims, and Druze are dominant in different areas of the country.</a:t>
            </a:r>
          </a:p>
        </p:txBody>
      </p:sp>
    </p:spTree>
    <p:extLst>
      <p:ext uri="{BB962C8B-B14F-4D97-AF65-F5344CB8AC3E}">
        <p14:creationId xmlns:p14="http://schemas.microsoft.com/office/powerpoint/2010/main" val="280013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534400" cy="685800"/>
          </a:xfrm>
        </p:spPr>
        <p:txBody>
          <a:bodyPr>
            <a:normAutofit fontScale="90000"/>
          </a:bodyPr>
          <a:lstStyle/>
          <a:p>
            <a:pPr eaLnBrk="1" hangingPunct="1"/>
            <a:r>
              <a:rPr lang="en-US" altLang="en-US" smtClean="0"/>
              <a:t>Ethnic Division of South Asia</a:t>
            </a:r>
          </a:p>
        </p:txBody>
      </p:sp>
      <p:pic>
        <p:nvPicPr>
          <p:cNvPr id="38916"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7400" y="1066800"/>
            <a:ext cx="4876800" cy="4648200"/>
          </a:xfrm>
        </p:spPr>
      </p:pic>
      <p:sp>
        <p:nvSpPr>
          <p:cNvPr id="38915" name="Text Box 5"/>
          <p:cNvSpPr txBox="1">
            <a:spLocks noChangeArrowheads="1"/>
          </p:cNvSpPr>
          <p:nvPr/>
        </p:nvSpPr>
        <p:spPr bwMode="auto">
          <a:xfrm>
            <a:off x="685800" y="5867400"/>
            <a:ext cx="7861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7-16: At independence in 1947, British India was divided into India and Pakistan, resulting in the migration of 17 million people and many killings. In 1971, after a brutal civil war, East Pakistan became the country of Bangladesh.</a:t>
            </a:r>
          </a:p>
        </p:txBody>
      </p:sp>
    </p:spTree>
    <p:extLst>
      <p:ext uri="{BB962C8B-B14F-4D97-AF65-F5344CB8AC3E}">
        <p14:creationId xmlns:p14="http://schemas.microsoft.com/office/powerpoint/2010/main" val="185705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altLang="en-US" dirty="0" smtClean="0"/>
              <a:t/>
            </a:r>
            <a:br>
              <a:rPr lang="en-US" altLang="en-US" dirty="0" smtClean="0"/>
            </a:br>
            <a:r>
              <a:rPr lang="en-US" altLang="en-US" dirty="0" smtClean="0"/>
              <a:t>What </a:t>
            </a:r>
            <a:r>
              <a:rPr lang="en-US" altLang="en-US" dirty="0" smtClean="0"/>
              <a:t>is ethnicity? How is it different than race?</a:t>
            </a:r>
          </a:p>
        </p:txBody>
      </p:sp>
      <p:sp>
        <p:nvSpPr>
          <p:cNvPr id="14339" name="Rectangle 3"/>
          <p:cNvSpPr>
            <a:spLocks noGrp="1" noChangeArrowheads="1"/>
          </p:cNvSpPr>
          <p:nvPr>
            <p:ph idx="1"/>
          </p:nvPr>
        </p:nvSpPr>
        <p:spPr>
          <a:xfrm>
            <a:off x="609600" y="1600200"/>
            <a:ext cx="7772400" cy="4572000"/>
          </a:xfrm>
        </p:spPr>
        <p:txBody>
          <a:bodyPr/>
          <a:lstStyle/>
          <a:p>
            <a:pPr eaLnBrk="1" hangingPunct="1">
              <a:buFontTx/>
              <a:buNone/>
            </a:pPr>
            <a:r>
              <a:rPr lang="en-US" altLang="en-US" sz="2800" b="1" dirty="0" smtClean="0"/>
              <a:t>Ethnicity</a:t>
            </a:r>
            <a:r>
              <a:rPr lang="en-US" altLang="en-US" sz="2800" dirty="0" smtClean="0"/>
              <a:t> </a:t>
            </a:r>
            <a:r>
              <a:rPr lang="en-US" altLang="en-US" sz="2800" dirty="0" smtClean="0"/>
              <a:t>–</a:t>
            </a:r>
          </a:p>
          <a:p>
            <a:pPr eaLnBrk="1" hangingPunct="1">
              <a:buFontTx/>
              <a:buNone/>
            </a:pPr>
            <a:r>
              <a:rPr lang="en-US" altLang="en-US" sz="2800" dirty="0" smtClean="0"/>
              <a:t> </a:t>
            </a:r>
            <a:r>
              <a:rPr lang="en-US" altLang="en-US" sz="2800" dirty="0" smtClean="0"/>
              <a:t>1. identity with a group of people who share the cultural traditions of a particular homeland or hearth. </a:t>
            </a:r>
            <a:r>
              <a:rPr lang="en-US" altLang="en-US" sz="2800" u="sng" dirty="0" smtClean="0"/>
              <a:t>Thus: customs, cultural characteristics, language, common history, homeland, etc... </a:t>
            </a:r>
          </a:p>
          <a:p>
            <a:pPr eaLnBrk="1" hangingPunct="1">
              <a:buFontTx/>
              <a:buNone/>
            </a:pPr>
            <a:r>
              <a:rPr lang="en-US" altLang="en-US" sz="2800" dirty="0" smtClean="0"/>
              <a:t>2. a socially created system of rules about who belongs and who does not belong to a particular group based on actual or perceived </a:t>
            </a:r>
            <a:r>
              <a:rPr lang="en-US" altLang="en-US" sz="2800" u="sng" dirty="0" smtClean="0"/>
              <a:t>commonality of origin, race, culture. This notion is clearly tied to place</a:t>
            </a:r>
            <a:r>
              <a:rPr lang="en-US" altLang="en-US" sz="2800" dirty="0" smtClean="0"/>
              <a:t>.</a:t>
            </a:r>
          </a:p>
          <a:p>
            <a:pPr eaLnBrk="1" hangingPunct="1">
              <a:buFontTx/>
              <a:buNone/>
            </a:pPr>
            <a:endParaRPr lang="en-US" altLang="en-US" sz="2800" dirty="0" smtClean="0"/>
          </a:p>
        </p:txBody>
      </p:sp>
    </p:spTree>
    <p:extLst>
      <p:ext uri="{BB962C8B-B14F-4D97-AF65-F5344CB8AC3E}">
        <p14:creationId xmlns:p14="http://schemas.microsoft.com/office/powerpoint/2010/main" val="1875246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685800"/>
          </a:xfrm>
        </p:spPr>
        <p:txBody>
          <a:bodyPr>
            <a:normAutofit fontScale="90000"/>
          </a:bodyPr>
          <a:lstStyle/>
          <a:p>
            <a:pPr eaLnBrk="1" hangingPunct="1"/>
            <a:r>
              <a:rPr lang="en-US" altLang="en-US" smtClean="0"/>
              <a:t>Jammu and Kashmir</a:t>
            </a:r>
          </a:p>
        </p:txBody>
      </p:sp>
      <p:pic>
        <p:nvPicPr>
          <p:cNvPr id="39940"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14600" y="914400"/>
            <a:ext cx="3962400" cy="4876800"/>
          </a:xfrm>
        </p:spPr>
      </p:pic>
      <p:sp>
        <p:nvSpPr>
          <p:cNvPr id="39939" name="Text Box 5"/>
          <p:cNvSpPr txBox="1">
            <a:spLocks noChangeArrowheads="1"/>
          </p:cNvSpPr>
          <p:nvPr/>
        </p:nvSpPr>
        <p:spPr bwMode="auto">
          <a:xfrm>
            <a:off x="593725" y="5927725"/>
            <a:ext cx="81597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7-17: Although its population is mainly Muslim, much of Jammu and Kashmir became part of India in 1947. India and Pakistan have fought  two wars over the territory, and there has been a separatist insurgency in the area.</a:t>
            </a:r>
          </a:p>
        </p:txBody>
      </p:sp>
    </p:spTree>
    <p:extLst>
      <p:ext uri="{BB962C8B-B14F-4D97-AF65-F5344CB8AC3E}">
        <p14:creationId xmlns:p14="http://schemas.microsoft.com/office/powerpoint/2010/main" val="2564803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152400"/>
            <a:ext cx="8458200" cy="685800"/>
          </a:xfrm>
        </p:spPr>
        <p:txBody>
          <a:bodyPr>
            <a:normAutofit fontScale="90000"/>
          </a:bodyPr>
          <a:lstStyle/>
          <a:p>
            <a:pPr eaLnBrk="1" hangingPunct="1"/>
            <a:r>
              <a:rPr lang="en-US" altLang="en-US" smtClean="0"/>
              <a:t>Sinhalese and Tamils in Sri Lanka</a:t>
            </a:r>
            <a:endParaRPr lang="en-US" altLang="en-US" sz="3600" b="0" smtClean="0"/>
          </a:p>
        </p:txBody>
      </p:sp>
      <p:pic>
        <p:nvPicPr>
          <p:cNvPr id="4096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914400"/>
            <a:ext cx="3962400" cy="4953000"/>
          </a:xfrm>
        </p:spPr>
      </p:pic>
      <p:sp>
        <p:nvSpPr>
          <p:cNvPr id="40963" name="Text Box 5"/>
          <p:cNvSpPr txBox="1">
            <a:spLocks noChangeArrowheads="1"/>
          </p:cNvSpPr>
          <p:nvPr/>
        </p:nvSpPr>
        <p:spPr bwMode="auto">
          <a:xfrm>
            <a:off x="609600" y="6019800"/>
            <a:ext cx="7940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7-18: The Sinhalese are mainly Buddhist and speak an Indo-European language, while the Tamils are mainly Hindu and speak a Dravidian language.</a:t>
            </a:r>
          </a:p>
        </p:txBody>
      </p:sp>
    </p:spTree>
    <p:extLst>
      <p:ext uri="{BB962C8B-B14F-4D97-AF65-F5344CB8AC3E}">
        <p14:creationId xmlns:p14="http://schemas.microsoft.com/office/powerpoint/2010/main" val="31600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914400"/>
          </a:xfrm>
        </p:spPr>
        <p:txBody>
          <a:bodyPr/>
          <a:lstStyle/>
          <a:p>
            <a:pPr eaLnBrk="1" hangingPunct="1"/>
            <a:r>
              <a:rPr lang="en-US" altLang="en-US" smtClean="0"/>
              <a:t>Ethnic Cleansing</a:t>
            </a:r>
          </a:p>
        </p:txBody>
      </p:sp>
      <p:sp>
        <p:nvSpPr>
          <p:cNvPr id="41987" name="Rectangle 3"/>
          <p:cNvSpPr>
            <a:spLocks noGrp="1" noChangeArrowheads="1"/>
          </p:cNvSpPr>
          <p:nvPr>
            <p:ph idx="1"/>
          </p:nvPr>
        </p:nvSpPr>
        <p:spPr>
          <a:xfrm>
            <a:off x="685800" y="1600200"/>
            <a:ext cx="7772400" cy="3505200"/>
          </a:xfrm>
        </p:spPr>
        <p:txBody>
          <a:bodyPr/>
          <a:lstStyle/>
          <a:p>
            <a:pPr eaLnBrk="1" hangingPunct="1"/>
            <a:r>
              <a:rPr lang="en-US" altLang="en-US" smtClean="0"/>
              <a:t>Ethnic cleansing in Yugoslavia</a:t>
            </a:r>
          </a:p>
          <a:p>
            <a:pPr lvl="1" eaLnBrk="1" hangingPunct="1"/>
            <a:r>
              <a:rPr lang="en-US" altLang="en-US" i="1" smtClean="0"/>
              <a:t>Creation of multi-ethnic Yugoslavia</a:t>
            </a:r>
          </a:p>
          <a:p>
            <a:pPr lvl="1" eaLnBrk="1" hangingPunct="1"/>
            <a:r>
              <a:rPr lang="en-US" altLang="en-US" i="1" smtClean="0"/>
              <a:t>Destruction of multi-ethnic Yugoslavia</a:t>
            </a:r>
          </a:p>
          <a:p>
            <a:pPr lvl="1" eaLnBrk="1" hangingPunct="1"/>
            <a:endParaRPr lang="en-US" altLang="en-US" sz="1400" smtClean="0"/>
          </a:p>
          <a:p>
            <a:pPr eaLnBrk="1" hangingPunct="1"/>
            <a:r>
              <a:rPr lang="en-US" altLang="en-US" smtClean="0"/>
              <a:t>Ethnic cleansing in central Africa</a:t>
            </a:r>
          </a:p>
          <a:p>
            <a:pPr lvl="1" eaLnBrk="1" hangingPunct="1"/>
            <a:endParaRPr lang="en-US" altLang="en-US" smtClean="0"/>
          </a:p>
        </p:txBody>
      </p:sp>
    </p:spTree>
    <p:extLst>
      <p:ext uri="{BB962C8B-B14F-4D97-AF65-F5344CB8AC3E}">
        <p14:creationId xmlns:p14="http://schemas.microsoft.com/office/powerpoint/2010/main" val="1601250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152400"/>
            <a:ext cx="8763000" cy="685800"/>
          </a:xfrm>
        </p:spPr>
        <p:txBody>
          <a:bodyPr>
            <a:normAutofit/>
          </a:bodyPr>
          <a:lstStyle/>
          <a:p>
            <a:pPr eaLnBrk="1" hangingPunct="1"/>
            <a:r>
              <a:rPr lang="en-US" altLang="en-US" sz="3600" smtClean="0"/>
              <a:t>Forced Migrations after World War Two</a:t>
            </a:r>
            <a:endParaRPr lang="en-US" altLang="en-US" sz="3600" b="0" smtClean="0"/>
          </a:p>
        </p:txBody>
      </p:sp>
      <p:pic>
        <p:nvPicPr>
          <p:cNvPr id="43012"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6450" y="990600"/>
            <a:ext cx="7529513" cy="4724400"/>
          </a:xfrm>
        </p:spPr>
      </p:pic>
      <p:sp>
        <p:nvSpPr>
          <p:cNvPr id="43011" name="Text Box 5"/>
          <p:cNvSpPr txBox="1">
            <a:spLocks noChangeArrowheads="1"/>
          </p:cNvSpPr>
          <p:nvPr/>
        </p:nvSpPr>
        <p:spPr bwMode="auto">
          <a:xfrm>
            <a:off x="762000" y="6019800"/>
            <a:ext cx="7369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pPr>
              <a:spcBef>
                <a:spcPct val="50000"/>
              </a:spcBef>
            </a:pPr>
            <a:r>
              <a:rPr lang="en-US" altLang="en-US">
                <a:solidFill>
                  <a:schemeClr val="bg1"/>
                </a:solidFill>
              </a:rPr>
              <a:t>Fig. 7-19: Territorial changes after World War II resulted in many migrations, especially by Poles, Germans, and Russians.</a:t>
            </a:r>
          </a:p>
        </p:txBody>
      </p:sp>
    </p:spTree>
    <p:extLst>
      <p:ext uri="{BB962C8B-B14F-4D97-AF65-F5344CB8AC3E}">
        <p14:creationId xmlns:p14="http://schemas.microsoft.com/office/powerpoint/2010/main" val="119412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228600"/>
            <a:ext cx="7772400" cy="533400"/>
          </a:xfrm>
        </p:spPr>
        <p:txBody>
          <a:bodyPr>
            <a:normAutofit fontScale="90000"/>
          </a:bodyPr>
          <a:lstStyle/>
          <a:p>
            <a:pPr eaLnBrk="1" hangingPunct="1"/>
            <a:r>
              <a:rPr lang="en-US" altLang="en-US" smtClean="0"/>
              <a:t>The Balkans in 1914</a:t>
            </a:r>
          </a:p>
        </p:txBody>
      </p:sp>
      <p:pic>
        <p:nvPicPr>
          <p:cNvPr id="44036"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36838" y="990600"/>
            <a:ext cx="3716337" cy="4648200"/>
          </a:xfrm>
        </p:spPr>
      </p:pic>
      <p:sp>
        <p:nvSpPr>
          <p:cNvPr id="44035" name="Text Box 5"/>
          <p:cNvSpPr txBox="1">
            <a:spLocks noChangeArrowheads="1"/>
          </p:cNvSpPr>
          <p:nvPr/>
        </p:nvSpPr>
        <p:spPr bwMode="auto">
          <a:xfrm>
            <a:off x="914400" y="5867400"/>
            <a:ext cx="7429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7-20: The northern part of the Balkans was part of Austria-Hungary in 1914, while much of the south was part of the Ottoman Empire. The country of Yugoslavia was created after World War I.</a:t>
            </a:r>
          </a:p>
        </p:txBody>
      </p:sp>
    </p:spTree>
    <p:extLst>
      <p:ext uri="{BB962C8B-B14F-4D97-AF65-F5344CB8AC3E}">
        <p14:creationId xmlns:p14="http://schemas.microsoft.com/office/powerpoint/2010/main" val="3831419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52400"/>
            <a:ext cx="8610600" cy="685800"/>
          </a:xfrm>
        </p:spPr>
        <p:txBody>
          <a:bodyPr>
            <a:normAutofit/>
          </a:bodyPr>
          <a:lstStyle/>
          <a:p>
            <a:pPr eaLnBrk="1" hangingPunct="1"/>
            <a:r>
              <a:rPr lang="en-US" altLang="en-US" sz="3800" smtClean="0"/>
              <a:t>Languages in Southeastern Europe</a:t>
            </a:r>
            <a:endParaRPr lang="en-US" altLang="en-US" sz="3600" b="0" smtClean="0"/>
          </a:p>
        </p:txBody>
      </p:sp>
      <p:pic>
        <p:nvPicPr>
          <p:cNvPr id="45060"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990600"/>
            <a:ext cx="3657600" cy="4953000"/>
          </a:xfrm>
        </p:spPr>
      </p:pic>
      <p:sp>
        <p:nvSpPr>
          <p:cNvPr id="45059" name="Text Box 5"/>
          <p:cNvSpPr txBox="1">
            <a:spLocks noChangeArrowheads="1"/>
          </p:cNvSpPr>
          <p:nvPr/>
        </p:nvSpPr>
        <p:spPr bwMode="auto">
          <a:xfrm>
            <a:off x="685800" y="6096000"/>
            <a:ext cx="80279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7-21: Several new states were created, and boundaries were shifted after World Wars I and II. New state boundaries often coincided with language areas.</a:t>
            </a:r>
          </a:p>
        </p:txBody>
      </p:sp>
    </p:spTree>
    <p:extLst>
      <p:ext uri="{BB962C8B-B14F-4D97-AF65-F5344CB8AC3E}">
        <p14:creationId xmlns:p14="http://schemas.microsoft.com/office/powerpoint/2010/main" val="188019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838200"/>
          </a:xfrm>
        </p:spPr>
        <p:txBody>
          <a:bodyPr>
            <a:normAutofit/>
          </a:bodyPr>
          <a:lstStyle/>
          <a:p>
            <a:pPr eaLnBrk="1" hangingPunct="1"/>
            <a:r>
              <a:rPr lang="en-US" altLang="en-US" smtClean="0"/>
              <a:t>Ethnic Regions in Yugoslavia</a:t>
            </a:r>
            <a:endParaRPr lang="en-US" altLang="en-US" sz="3600" b="0" smtClean="0"/>
          </a:p>
        </p:txBody>
      </p:sp>
      <p:pic>
        <p:nvPicPr>
          <p:cNvPr id="46084" name="Picture 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33600" y="1066800"/>
            <a:ext cx="4724400" cy="4648200"/>
          </a:xfrm>
        </p:spPr>
      </p:pic>
      <p:sp>
        <p:nvSpPr>
          <p:cNvPr id="46083" name="Text Box 5"/>
          <p:cNvSpPr txBox="1">
            <a:spLocks noChangeArrowheads="1"/>
          </p:cNvSpPr>
          <p:nvPr/>
        </p:nvSpPr>
        <p:spPr bwMode="auto">
          <a:xfrm>
            <a:off x="746125" y="5851525"/>
            <a:ext cx="734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69963" indent="-969963">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r>
              <a:rPr lang="en-US" altLang="en-US">
                <a:solidFill>
                  <a:schemeClr val="bg1"/>
                </a:solidFill>
              </a:rPr>
              <a:t>Fig. 7-22: Yugoslavia’s six republics until 1992 included much ethnic diversity. Brutal ethnic cleansing occurred in Bosnia, Croatia, and Kosovo during the civil wars of the 1990s. </a:t>
            </a:r>
          </a:p>
        </p:txBody>
      </p:sp>
    </p:spTree>
    <p:extLst>
      <p:ext uri="{BB962C8B-B14F-4D97-AF65-F5344CB8AC3E}">
        <p14:creationId xmlns:p14="http://schemas.microsoft.com/office/powerpoint/2010/main" val="298388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altLang="en-US" smtClean="0"/>
              <a:t>What is ethnicity? How is it different than race?</a:t>
            </a:r>
          </a:p>
        </p:txBody>
      </p:sp>
      <p:sp>
        <p:nvSpPr>
          <p:cNvPr id="15363" name="Rectangle 3"/>
          <p:cNvSpPr>
            <a:spLocks noGrp="1" noChangeArrowheads="1"/>
          </p:cNvSpPr>
          <p:nvPr>
            <p:ph idx="1"/>
          </p:nvPr>
        </p:nvSpPr>
        <p:spPr>
          <a:xfrm>
            <a:off x="685800" y="1600200"/>
            <a:ext cx="7772400" cy="4572000"/>
          </a:xfrm>
        </p:spPr>
        <p:txBody>
          <a:bodyPr>
            <a:normAutofit lnSpcReduction="10000"/>
          </a:bodyPr>
          <a:lstStyle/>
          <a:p>
            <a:pPr eaLnBrk="1" hangingPunct="1">
              <a:buFontTx/>
              <a:buNone/>
            </a:pPr>
            <a:r>
              <a:rPr lang="en-US" altLang="en-US" sz="2400" b="1" dirty="0" smtClean="0"/>
              <a:t>Race</a:t>
            </a:r>
            <a:r>
              <a:rPr lang="en-US" altLang="en-US" sz="2400" dirty="0" smtClean="0"/>
              <a:t> </a:t>
            </a:r>
            <a:r>
              <a:rPr lang="en-US" altLang="en-US" sz="2400" dirty="0" smtClean="0"/>
              <a:t>–</a:t>
            </a:r>
          </a:p>
          <a:p>
            <a:pPr eaLnBrk="1" hangingPunct="1">
              <a:buFontTx/>
              <a:buNone/>
            </a:pPr>
            <a:r>
              <a:rPr lang="en-US" altLang="en-US" sz="2400" dirty="0" smtClean="0"/>
              <a:t> </a:t>
            </a:r>
            <a:r>
              <a:rPr lang="en-US" altLang="en-US" sz="2400" b="1" dirty="0" smtClean="0"/>
              <a:t>1. any of the different varieties of humankind, distinguished by form of hair, skin and eye color, bodily proportions, stature, etc... </a:t>
            </a:r>
          </a:p>
          <a:p>
            <a:pPr eaLnBrk="1" hangingPunct="1">
              <a:buFontTx/>
              <a:buNone/>
            </a:pPr>
            <a:r>
              <a:rPr lang="en-US" altLang="en-US" sz="2400" b="1" dirty="0" smtClean="0"/>
              <a:t>2. a problematic classification of human beings based on skin color and other physical characteristics. The term has many unscientific connotations and its genetic basis is highly questionable. The idea is that people of the same race share a common ancestor or past. Genetic mixing is so common and complete that most geographers dismiss race as a category since it can not be clearly tied to place.</a:t>
            </a:r>
            <a:endParaRPr lang="en-US" altLang="en-US" sz="2000" dirty="0" smtClean="0"/>
          </a:p>
          <a:p>
            <a:pPr eaLnBrk="1" hangingPunct="1">
              <a:buFontTx/>
              <a:buNone/>
            </a:pPr>
            <a:endParaRPr lang="en-US" altLang="en-US" sz="2000" dirty="0" smtClean="0"/>
          </a:p>
        </p:txBody>
      </p:sp>
    </p:spTree>
    <p:extLst>
      <p:ext uri="{BB962C8B-B14F-4D97-AF65-F5344CB8AC3E}">
        <p14:creationId xmlns:p14="http://schemas.microsoft.com/office/powerpoint/2010/main" val="3655139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Race vs. </a:t>
            </a:r>
            <a:r>
              <a:rPr lang="en-US" dirty="0" smtClean="0"/>
              <a:t>Ethnicity USA</a:t>
            </a:r>
            <a:r>
              <a:rPr lang="en-US" dirty="0"/>
              <a:t/>
            </a:r>
            <a:br>
              <a:rPr lang="en-US" dirty="0"/>
            </a:br>
            <a:endParaRPr lang="en-US" dirty="0"/>
          </a:p>
        </p:txBody>
      </p:sp>
      <p:sp>
        <p:nvSpPr>
          <p:cNvPr id="6" name="Content Placeholder 5"/>
          <p:cNvSpPr>
            <a:spLocks noGrp="1"/>
          </p:cNvSpPr>
          <p:nvPr>
            <p:ph idx="1"/>
          </p:nvPr>
        </p:nvSpPr>
        <p:spPr>
          <a:xfrm>
            <a:off x="1176865" y="1905001"/>
            <a:ext cx="6798736" cy="4030132"/>
          </a:xfrm>
        </p:spPr>
        <p:txBody>
          <a:bodyPr>
            <a:normAutofit fontScale="70000" lnSpcReduction="20000"/>
          </a:bodyPr>
          <a:lstStyle/>
          <a:p>
            <a:pPr marL="137160" indent="0">
              <a:buNone/>
            </a:pPr>
            <a:r>
              <a:rPr lang="en-US" dirty="0" smtClean="0"/>
              <a:t>:</a:t>
            </a:r>
            <a:r>
              <a:rPr lang="en-US" b="1" dirty="0" smtClean="0"/>
              <a:t>A </a:t>
            </a:r>
            <a:r>
              <a:rPr lang="en-US" b="1" dirty="0"/>
              <a:t>person's race may or may not be the same as a person's ethnicity. In the US the concepts of race and ethnicity are often confused –</a:t>
            </a:r>
          </a:p>
          <a:p>
            <a:pPr marL="137160" indent="0">
              <a:buNone/>
            </a:pPr>
            <a:endParaRPr lang="en-US" dirty="0"/>
          </a:p>
          <a:p>
            <a:pPr marL="137160" indent="0">
              <a:buNone/>
            </a:pPr>
            <a:r>
              <a:rPr lang="en-US" b="1" i="1" dirty="0"/>
              <a:t>• “Asian” is recognized by the US Census Bureau as a race (so that</a:t>
            </a:r>
          </a:p>
          <a:p>
            <a:pPr marL="137160" indent="0">
              <a:buNone/>
            </a:pPr>
            <a:r>
              <a:rPr lang="en-US" b="1" i="1" dirty="0"/>
              <a:t>people from Pakistan, China, Japan, Papua New Guinea, etc. will all</a:t>
            </a:r>
          </a:p>
          <a:p>
            <a:pPr marL="137160" indent="0">
              <a:buNone/>
            </a:pPr>
            <a:r>
              <a:rPr lang="en-US" b="1" i="1" dirty="0"/>
              <a:t>be classified as being of the same “race</a:t>
            </a:r>
            <a:r>
              <a:rPr lang="en-US" dirty="0"/>
              <a:t>”).</a:t>
            </a:r>
          </a:p>
          <a:p>
            <a:pPr marL="137160" indent="0">
              <a:buNone/>
            </a:pPr>
            <a:r>
              <a:rPr lang="en-US" b="1" i="1" dirty="0"/>
              <a:t>• “African-American” is recognized as a race, but it is </a:t>
            </a:r>
            <a:r>
              <a:rPr lang="en-US" b="1" i="1" dirty="0"/>
              <a:t>not</a:t>
            </a:r>
            <a:r>
              <a:rPr lang="en-US" b="1" i="1" dirty="0"/>
              <a:t> necessarily</a:t>
            </a:r>
          </a:p>
          <a:p>
            <a:pPr marL="137160" indent="0">
              <a:buNone/>
            </a:pPr>
            <a:r>
              <a:rPr lang="en-US" b="1" i="1" dirty="0"/>
              <a:t>the same as “black.” There are many “Blacks” who trace their</a:t>
            </a:r>
          </a:p>
          <a:p>
            <a:pPr marL="137160" indent="0">
              <a:buNone/>
            </a:pPr>
            <a:r>
              <a:rPr lang="en-US" b="1" i="1" dirty="0"/>
              <a:t>cultural heritage – and their ethnic identity – to countries in the</a:t>
            </a:r>
          </a:p>
          <a:p>
            <a:pPr marL="137160" indent="0">
              <a:buNone/>
            </a:pPr>
            <a:r>
              <a:rPr lang="en-US" b="1" i="1" dirty="0"/>
              <a:t>Caribbean or Latin America</a:t>
            </a:r>
            <a:r>
              <a:rPr lang="en-US" dirty="0"/>
              <a:t>.</a:t>
            </a:r>
          </a:p>
          <a:p>
            <a:pPr marL="137160" indent="0">
              <a:buNone/>
            </a:pPr>
            <a:r>
              <a:rPr lang="en-US" dirty="0"/>
              <a:t>• </a:t>
            </a:r>
            <a:r>
              <a:rPr lang="en-US" b="1" i="1" dirty="0"/>
              <a:t>“Hispanic” (Latino) is considered an ethnicity, not a race. Hispanics</a:t>
            </a:r>
          </a:p>
          <a:p>
            <a:pPr marL="137160" indent="0">
              <a:buNone/>
            </a:pPr>
            <a:r>
              <a:rPr lang="en-US" b="1" i="1" dirty="0"/>
              <a:t>may therefore be of any race.</a:t>
            </a:r>
          </a:p>
        </p:txBody>
      </p:sp>
    </p:spTree>
    <p:extLst>
      <p:ext uri="{BB962C8B-B14F-4D97-AF65-F5344CB8AC3E}">
        <p14:creationId xmlns:p14="http://schemas.microsoft.com/office/powerpoint/2010/main" val="2800215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Hate Crimes</a:t>
            </a:r>
            <a:endParaRPr lang="en-US" dirty="0"/>
          </a:p>
        </p:txBody>
      </p:sp>
      <p:sp>
        <p:nvSpPr>
          <p:cNvPr id="3" name="Content Placeholder 2"/>
          <p:cNvSpPr>
            <a:spLocks noGrp="1"/>
          </p:cNvSpPr>
          <p:nvPr>
            <p:ph sz="half" idx="1"/>
          </p:nvPr>
        </p:nvSpPr>
        <p:spPr/>
        <p:txBody>
          <a:bodyPr>
            <a:noAutofit/>
          </a:bodyPr>
          <a:lstStyle/>
          <a:p>
            <a:r>
              <a:rPr lang="en-US" sz="1600" dirty="0" smtClean="0"/>
              <a:t>Nevertheless</a:t>
            </a:r>
            <a:r>
              <a:rPr lang="en-US" sz="1600" dirty="0"/>
              <a:t>, the FBI collects data on several thousand hate crimes every</a:t>
            </a:r>
          </a:p>
          <a:p>
            <a:r>
              <a:rPr lang="en-US" sz="1600" dirty="0"/>
              <a:t>year. In the year 2004, there were more then 7,600 reported hate </a:t>
            </a:r>
            <a:r>
              <a:rPr lang="en-US" sz="1600" dirty="0" err="1" smtClean="0"/>
              <a:t>crimesin</a:t>
            </a:r>
            <a:r>
              <a:rPr lang="en-US" sz="1600" dirty="0" smtClean="0"/>
              <a:t> </a:t>
            </a:r>
            <a:r>
              <a:rPr lang="en-US" sz="1600" dirty="0"/>
              <a:t>the US</a:t>
            </a:r>
            <a:r>
              <a:rPr lang="en-US" sz="1600" u="sng" dirty="0"/>
              <a:t>. The largest number (over 4,000) were motivated by race.</a:t>
            </a:r>
          </a:p>
        </p:txBody>
      </p:sp>
      <p:sp>
        <p:nvSpPr>
          <p:cNvPr id="5" name="Content Placeholder 4"/>
          <p:cNvSpPr>
            <a:spLocks noGrp="1"/>
          </p:cNvSpPr>
          <p:nvPr>
            <p:ph sz="half" idx="2"/>
          </p:nvPr>
        </p:nvSpPr>
        <p:spPr>
          <a:xfrm>
            <a:off x="4645152" y="1981200"/>
            <a:ext cx="3337560" cy="3953256"/>
          </a:xfrm>
        </p:spPr>
        <p:txBody>
          <a:bodyPr>
            <a:normAutofit fontScale="25000" lnSpcReduction="20000"/>
          </a:bodyPr>
          <a:lstStyle/>
          <a:p>
            <a:r>
              <a:rPr lang="en-US" sz="4300" b="1" dirty="0"/>
              <a:t> 1998   2002   2003   2004   2005</a:t>
            </a:r>
          </a:p>
          <a:p>
            <a:endParaRPr lang="en-US" sz="4300" b="1" dirty="0"/>
          </a:p>
          <a:p>
            <a:r>
              <a:rPr lang="en-US" sz="4300" b="1" dirty="0"/>
              <a:t>Race             4,321  3,642  3,844  4,042  3,919</a:t>
            </a:r>
          </a:p>
          <a:p>
            <a:pPr marL="137160" indent="0">
              <a:buNone/>
            </a:pPr>
            <a:endParaRPr lang="en-US" sz="4300" b="1" dirty="0"/>
          </a:p>
          <a:p>
            <a:r>
              <a:rPr lang="en-US" sz="4300" b="1" dirty="0"/>
              <a:t>Religion        1,390  1,426  1,343  1,374  1,227</a:t>
            </a:r>
          </a:p>
          <a:p>
            <a:endParaRPr lang="en-US" sz="4300" b="1" dirty="0"/>
          </a:p>
          <a:p>
            <a:r>
              <a:rPr lang="en-US" sz="4300" b="1" dirty="0"/>
              <a:t>Sexual</a:t>
            </a:r>
          </a:p>
          <a:p>
            <a:r>
              <a:rPr lang="en-US" sz="4300" b="1" dirty="0"/>
              <a:t>Orientation   1,260  1,244  1,239  1,197  </a:t>
            </a:r>
            <a:r>
              <a:rPr lang="en-US" sz="4300" b="1" dirty="0" smtClean="0"/>
              <a:t>1,017</a:t>
            </a:r>
            <a:endParaRPr lang="en-US" sz="4300" b="1" dirty="0"/>
          </a:p>
          <a:p>
            <a:endParaRPr lang="en-US" sz="4300" b="1" dirty="0"/>
          </a:p>
          <a:p>
            <a:r>
              <a:rPr lang="en-US" sz="4300" b="1" dirty="0"/>
              <a:t>Ethnicity          754  1,102  1,026     972     </a:t>
            </a:r>
            <a:r>
              <a:rPr lang="en-US" sz="4300" b="1" dirty="0" smtClean="0"/>
              <a:t>944</a:t>
            </a:r>
            <a:endParaRPr lang="en-US" sz="4300" b="1" dirty="0"/>
          </a:p>
          <a:p>
            <a:endParaRPr lang="en-US" sz="4300" b="1" dirty="0"/>
          </a:p>
          <a:p>
            <a:r>
              <a:rPr lang="en-US" sz="4300" b="1" dirty="0"/>
              <a:t>Disability            25       45       33       57       53</a:t>
            </a:r>
          </a:p>
          <a:p>
            <a:pPr marL="137160" indent="0">
              <a:buNone/>
            </a:pPr>
            <a:endParaRPr lang="en-US" sz="4300" b="1" dirty="0"/>
          </a:p>
          <a:p>
            <a:r>
              <a:rPr lang="en-US" sz="4300" b="1" dirty="0"/>
              <a:t>Totals           7,750  7,459  7,485  7,642  7,160</a:t>
            </a:r>
          </a:p>
          <a:p>
            <a:endParaRPr lang="en-US" dirty="0"/>
          </a:p>
        </p:txBody>
      </p:sp>
    </p:spTree>
    <p:extLst>
      <p:ext uri="{BB962C8B-B14F-4D97-AF65-F5344CB8AC3E}">
        <p14:creationId xmlns:p14="http://schemas.microsoft.com/office/powerpoint/2010/main" val="4153343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04800"/>
            <a:ext cx="7772400" cy="1143000"/>
          </a:xfrm>
        </p:spPr>
        <p:txBody>
          <a:bodyPr/>
          <a:lstStyle/>
          <a:p>
            <a:pPr eaLnBrk="1" hangingPunct="1"/>
            <a:r>
              <a:rPr lang="en-US" altLang="en-US" smtClean="0"/>
              <a:t>What is Nationalism?</a:t>
            </a:r>
          </a:p>
        </p:txBody>
      </p:sp>
      <p:sp>
        <p:nvSpPr>
          <p:cNvPr id="17411" name="Rectangle 3"/>
          <p:cNvSpPr>
            <a:spLocks noGrp="1" noChangeArrowheads="1"/>
          </p:cNvSpPr>
          <p:nvPr>
            <p:ph idx="1"/>
          </p:nvPr>
        </p:nvSpPr>
        <p:spPr>
          <a:xfrm>
            <a:off x="685800" y="1524000"/>
            <a:ext cx="7848600" cy="4800600"/>
          </a:xfrm>
        </p:spPr>
        <p:txBody>
          <a:bodyPr/>
          <a:lstStyle/>
          <a:p>
            <a:pPr eaLnBrk="1" hangingPunct="1">
              <a:buFontTx/>
              <a:buNone/>
            </a:pPr>
            <a:r>
              <a:rPr lang="en-US" altLang="en-US" b="1" dirty="0" smtClean="0"/>
              <a:t>Nationalism </a:t>
            </a:r>
            <a:r>
              <a:rPr lang="en-US" altLang="en-US" b="1" dirty="0" smtClean="0"/>
              <a:t>–</a:t>
            </a:r>
          </a:p>
          <a:p>
            <a:pPr eaLnBrk="1" hangingPunct="1">
              <a:buFontTx/>
              <a:buNone/>
            </a:pPr>
            <a:r>
              <a:rPr lang="en-US" altLang="en-US" b="1" dirty="0" smtClean="0"/>
              <a:t> </a:t>
            </a:r>
            <a:r>
              <a:rPr lang="en-US" altLang="en-US" dirty="0" smtClean="0"/>
              <a:t>1.</a:t>
            </a:r>
            <a:r>
              <a:rPr lang="en-US" altLang="en-US" b="1" dirty="0" smtClean="0"/>
              <a:t> </a:t>
            </a:r>
            <a:r>
              <a:rPr lang="en-US" altLang="en-US" dirty="0" smtClean="0"/>
              <a:t>a sense of national consciousness and loyalty exalting one nation above all others and placing primary emphasis on the promotion of its culture and interests as opposed to those of other states.</a:t>
            </a:r>
          </a:p>
          <a:p>
            <a:pPr eaLnBrk="1" hangingPunct="1">
              <a:buFontTx/>
              <a:buNone/>
            </a:pPr>
            <a:r>
              <a:rPr lang="en-US" altLang="en-US" dirty="0" smtClean="0"/>
              <a:t>   2. an identification with the goals of a country that binds its people together (</a:t>
            </a:r>
            <a:r>
              <a:rPr lang="en-US" altLang="en-US" dirty="0" err="1" smtClean="0"/>
              <a:t>centripedal</a:t>
            </a:r>
            <a:r>
              <a:rPr lang="en-US" altLang="en-US" dirty="0" smtClean="0"/>
              <a:t> force).</a:t>
            </a:r>
            <a:r>
              <a:rPr lang="en-US" altLang="en-US" sz="2800" dirty="0" smtClean="0"/>
              <a:t> </a:t>
            </a:r>
            <a:endParaRPr lang="en-US" altLang="en-US" dirty="0" smtClean="0"/>
          </a:p>
        </p:txBody>
      </p:sp>
    </p:spTree>
    <p:extLst>
      <p:ext uri="{BB962C8B-B14F-4D97-AF65-F5344CB8AC3E}">
        <p14:creationId xmlns:p14="http://schemas.microsoft.com/office/powerpoint/2010/main" val="187989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04800"/>
            <a:ext cx="7772400" cy="1143000"/>
          </a:xfrm>
        </p:spPr>
        <p:txBody>
          <a:bodyPr/>
          <a:lstStyle/>
          <a:p>
            <a:pPr eaLnBrk="1" hangingPunct="1"/>
            <a:r>
              <a:rPr lang="en-US" altLang="en-US" dirty="0" smtClean="0"/>
              <a:t>Race in the U.S.</a:t>
            </a:r>
          </a:p>
        </p:txBody>
      </p:sp>
      <p:sp>
        <p:nvSpPr>
          <p:cNvPr id="19459" name="Text Box 3"/>
          <p:cNvSpPr txBox="1">
            <a:spLocks noChangeArrowheads="1"/>
          </p:cNvSpPr>
          <p:nvPr/>
        </p:nvSpPr>
        <p:spPr bwMode="auto">
          <a:xfrm>
            <a:off x="457200" y="685800"/>
            <a:ext cx="8305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pitchFamily="-108" charset="-128"/>
              </a:defRPr>
            </a:lvl1pPr>
            <a:lvl2pPr marL="37931725" indent="-37474525">
              <a:defRPr sz="1600">
                <a:solidFill>
                  <a:schemeClr val="tx1"/>
                </a:solidFill>
                <a:latin typeface="Arial" charset="0"/>
                <a:ea typeface="ＭＳ Ｐゴシック" pitchFamily="-108" charset="-128"/>
              </a:defRPr>
            </a:lvl2pPr>
            <a:lvl3pPr>
              <a:defRPr sz="1600">
                <a:solidFill>
                  <a:schemeClr val="tx1"/>
                </a:solidFill>
                <a:latin typeface="Arial" charset="0"/>
                <a:ea typeface="ＭＳ Ｐゴシック" pitchFamily="-108" charset="-128"/>
              </a:defRPr>
            </a:lvl3pPr>
            <a:lvl4pPr>
              <a:defRPr sz="1600">
                <a:solidFill>
                  <a:schemeClr val="tx1"/>
                </a:solidFill>
                <a:latin typeface="Arial" charset="0"/>
                <a:ea typeface="ＭＳ Ｐゴシック" pitchFamily="-108" charset="-128"/>
              </a:defRPr>
            </a:lvl4pPr>
            <a:lvl5pPr>
              <a:defRPr sz="1600">
                <a:solidFill>
                  <a:schemeClr val="tx1"/>
                </a:solidFill>
                <a:latin typeface="Arial" charset="0"/>
                <a:ea typeface="ＭＳ Ｐゴシック" pitchFamily="-108" charset="-128"/>
              </a:defRPr>
            </a:lvl5pPr>
            <a:lvl6pPr marL="457200" eaLnBrk="0" fontAlgn="base" hangingPunct="0">
              <a:spcBef>
                <a:spcPct val="0"/>
              </a:spcBef>
              <a:spcAft>
                <a:spcPct val="0"/>
              </a:spcAft>
              <a:defRPr sz="1600">
                <a:solidFill>
                  <a:schemeClr val="tx1"/>
                </a:solidFill>
                <a:latin typeface="Arial" charset="0"/>
                <a:ea typeface="ＭＳ Ｐゴシック" pitchFamily="-108" charset="-128"/>
              </a:defRPr>
            </a:lvl6pPr>
            <a:lvl7pPr marL="914400" eaLnBrk="0" fontAlgn="base" hangingPunct="0">
              <a:spcBef>
                <a:spcPct val="0"/>
              </a:spcBef>
              <a:spcAft>
                <a:spcPct val="0"/>
              </a:spcAft>
              <a:defRPr sz="1600">
                <a:solidFill>
                  <a:schemeClr val="tx1"/>
                </a:solidFill>
                <a:latin typeface="Arial" charset="0"/>
                <a:ea typeface="ＭＳ Ｐゴシック" pitchFamily="-108" charset="-128"/>
              </a:defRPr>
            </a:lvl7pPr>
            <a:lvl8pPr marL="1371600" eaLnBrk="0" fontAlgn="base" hangingPunct="0">
              <a:spcBef>
                <a:spcPct val="0"/>
              </a:spcBef>
              <a:spcAft>
                <a:spcPct val="0"/>
              </a:spcAft>
              <a:defRPr sz="1600">
                <a:solidFill>
                  <a:schemeClr val="tx1"/>
                </a:solidFill>
                <a:latin typeface="Arial" charset="0"/>
                <a:ea typeface="ＭＳ Ｐゴシック" pitchFamily="-108" charset="-128"/>
              </a:defRPr>
            </a:lvl8pPr>
            <a:lvl9pPr marL="1828800" eaLnBrk="0" fontAlgn="base" hangingPunct="0">
              <a:spcBef>
                <a:spcPct val="0"/>
              </a:spcBef>
              <a:spcAft>
                <a:spcPct val="0"/>
              </a:spcAft>
              <a:defRPr sz="1600">
                <a:solidFill>
                  <a:schemeClr val="tx1"/>
                </a:solidFill>
                <a:latin typeface="Arial" charset="0"/>
                <a:ea typeface="ＭＳ Ｐゴシック" pitchFamily="-108" charset="-128"/>
              </a:defRPr>
            </a:lvl9pPr>
          </a:lstStyle>
          <a:p>
            <a:pPr>
              <a:spcBef>
                <a:spcPct val="50000"/>
              </a:spcBef>
              <a:buFontTx/>
              <a:buChar char="•"/>
            </a:pPr>
            <a:r>
              <a:rPr lang="en-US" altLang="en-US" sz="3200" dirty="0">
                <a:solidFill>
                  <a:srgbClr val="FF0000"/>
                </a:solidFill>
                <a:latin typeface="Times New Roman" pitchFamily="-108" charset="0"/>
              </a:rPr>
              <a:t> </a:t>
            </a:r>
            <a:r>
              <a:rPr lang="en-US" altLang="en-US" sz="3200" dirty="0">
                <a:solidFill>
                  <a:srgbClr val="FF0000"/>
                </a:solidFill>
                <a:latin typeface="Tahoma" pitchFamily="-108" charset="0"/>
              </a:rPr>
              <a:t>Still the most common way people identify themselves, despite its problems.</a:t>
            </a:r>
          </a:p>
          <a:p>
            <a:pPr>
              <a:spcBef>
                <a:spcPct val="50000"/>
              </a:spcBef>
              <a:buFontTx/>
              <a:buChar char="•"/>
            </a:pPr>
            <a:r>
              <a:rPr lang="en-US" altLang="en-US" sz="3200" dirty="0">
                <a:solidFill>
                  <a:srgbClr val="FF0000"/>
                </a:solidFill>
                <a:latin typeface="Tahoma" pitchFamily="-108" charset="0"/>
              </a:rPr>
              <a:t> The basis for much segregation</a:t>
            </a:r>
            <a:br>
              <a:rPr lang="en-US" altLang="en-US" sz="3200" dirty="0">
                <a:solidFill>
                  <a:srgbClr val="FF0000"/>
                </a:solidFill>
                <a:latin typeface="Tahoma" pitchFamily="-108" charset="0"/>
              </a:rPr>
            </a:br>
            <a:r>
              <a:rPr lang="en-US" altLang="en-US" sz="3200" dirty="0">
                <a:solidFill>
                  <a:srgbClr val="FF0000"/>
                </a:solidFill>
                <a:latin typeface="Tahoma" pitchFamily="-108" charset="0"/>
              </a:rPr>
              <a:t> - ethnic neighborhoods</a:t>
            </a:r>
            <a:br>
              <a:rPr lang="en-US" altLang="en-US" sz="3200" dirty="0">
                <a:solidFill>
                  <a:srgbClr val="FF0000"/>
                </a:solidFill>
                <a:latin typeface="Tahoma" pitchFamily="-108" charset="0"/>
              </a:rPr>
            </a:br>
            <a:r>
              <a:rPr lang="en-US" altLang="en-US" sz="3200" dirty="0">
                <a:solidFill>
                  <a:srgbClr val="FF0000"/>
                </a:solidFill>
                <a:latin typeface="Tahoma" pitchFamily="-108" charset="0"/>
              </a:rPr>
              <a:t> - housing covenants</a:t>
            </a:r>
          </a:p>
          <a:p>
            <a:pPr>
              <a:spcBef>
                <a:spcPct val="50000"/>
              </a:spcBef>
              <a:buFontTx/>
              <a:buChar char="•"/>
            </a:pPr>
            <a:r>
              <a:rPr lang="en-US" altLang="en-US" sz="3200" dirty="0">
                <a:solidFill>
                  <a:srgbClr val="FF0000"/>
                </a:solidFill>
                <a:latin typeface="Tahoma" pitchFamily="-108" charset="0"/>
              </a:rPr>
              <a:t> Census forms highlight the problems of defining race. </a:t>
            </a:r>
            <a:r>
              <a:rPr lang="en-US" altLang="en-US" sz="2800" dirty="0">
                <a:solidFill>
                  <a:srgbClr val="FF0000"/>
                </a:solidFill>
                <a:latin typeface="Tahoma" pitchFamily="-108" charset="0"/>
              </a:rPr>
              <a:t>For example, census data was misused by the government WWII to </a:t>
            </a:r>
            <a:r>
              <a:rPr lang="en-US" altLang="en-US" sz="2800" dirty="0" smtClean="0">
                <a:solidFill>
                  <a:srgbClr val="FF0000"/>
                </a:solidFill>
                <a:latin typeface="Tahoma" pitchFamily="-108" charset="0"/>
              </a:rPr>
              <a:t>intern Japanese</a:t>
            </a:r>
            <a:r>
              <a:rPr lang="en-US" altLang="en-US" sz="2800" dirty="0">
                <a:solidFill>
                  <a:srgbClr val="FF0000"/>
                </a:solidFill>
                <a:latin typeface="Tahoma" pitchFamily="-108" charset="0"/>
              </a:rPr>
              <a:t>.</a:t>
            </a:r>
            <a:br>
              <a:rPr lang="en-US" altLang="en-US" sz="2800" dirty="0">
                <a:solidFill>
                  <a:srgbClr val="FF0000"/>
                </a:solidFill>
                <a:latin typeface="Tahoma" pitchFamily="-108" charset="0"/>
              </a:rPr>
            </a:br>
            <a:endParaRPr lang="en-US" altLang="en-US" sz="3200" dirty="0">
              <a:solidFill>
                <a:srgbClr val="FF0000"/>
              </a:solidFill>
              <a:latin typeface="Tahoma" pitchFamily="-108" charset="0"/>
            </a:endParaRPr>
          </a:p>
        </p:txBody>
      </p:sp>
    </p:spTree>
    <p:extLst>
      <p:ext uri="{BB962C8B-B14F-4D97-AF65-F5344CB8AC3E}">
        <p14:creationId xmlns:p14="http://schemas.microsoft.com/office/powerpoint/2010/main" val="380943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228601"/>
            <a:ext cx="6798734" cy="1990604"/>
          </a:xfrm>
        </p:spPr>
        <p:txBody>
          <a:bodyPr>
            <a:normAutofit/>
          </a:bodyPr>
          <a:lstStyle/>
          <a:p>
            <a:r>
              <a:rPr lang="en-US" dirty="0"/>
              <a:t>US Ethnicities: Regional Concentrations</a:t>
            </a:r>
          </a:p>
        </p:txBody>
      </p:sp>
      <p:sp>
        <p:nvSpPr>
          <p:cNvPr id="3" name="Content Placeholder 2"/>
          <p:cNvSpPr>
            <a:spLocks noGrp="1"/>
          </p:cNvSpPr>
          <p:nvPr>
            <p:ph sz="half" idx="1"/>
          </p:nvPr>
        </p:nvSpPr>
        <p:spPr>
          <a:xfrm>
            <a:off x="533400" y="2219204"/>
            <a:ext cx="2590800" cy="3715251"/>
          </a:xfrm>
        </p:spPr>
        <p:txBody>
          <a:bodyPr>
            <a:noAutofit/>
          </a:bodyPr>
          <a:lstStyle/>
          <a:p>
            <a:pPr marL="137160" indent="0">
              <a:buNone/>
            </a:pPr>
            <a:r>
              <a:rPr lang="en-US" sz="1600" b="1" dirty="0"/>
              <a:t>US Ethnicities: Regional Concentrations</a:t>
            </a:r>
          </a:p>
          <a:p>
            <a:pPr marL="137160" indent="0">
              <a:buNone/>
            </a:pPr>
            <a:r>
              <a:rPr lang="en-US" sz="1600" b="1" dirty="0" smtClean="0"/>
              <a:t>• </a:t>
            </a:r>
            <a:r>
              <a:rPr lang="en-US" sz="1600" b="1" dirty="0" smtClean="0"/>
              <a:t>African-Americans</a:t>
            </a:r>
          </a:p>
          <a:p>
            <a:pPr marL="137160" indent="0">
              <a:buNone/>
            </a:pPr>
            <a:r>
              <a:rPr lang="en-US" sz="1600" dirty="0" smtClean="0"/>
              <a:t>o </a:t>
            </a:r>
            <a:r>
              <a:rPr lang="en-US" sz="1600" dirty="0"/>
              <a:t>African-Americans are about ¼ of the population in Alabama,</a:t>
            </a:r>
          </a:p>
          <a:p>
            <a:pPr marL="137160" indent="0">
              <a:buNone/>
            </a:pPr>
            <a:r>
              <a:rPr lang="en-US" sz="1600" dirty="0"/>
              <a:t>Georgia, Louisiana, and South Carolina, and about 1/3 of the</a:t>
            </a:r>
          </a:p>
          <a:p>
            <a:pPr marL="137160" indent="0">
              <a:buNone/>
            </a:pPr>
            <a:r>
              <a:rPr lang="en-US" sz="1600" dirty="0"/>
              <a:t>population in Mississippi</a:t>
            </a:r>
            <a:r>
              <a:rPr lang="en-US" sz="1600" dirty="0" smtClean="0"/>
              <a:t>.</a:t>
            </a:r>
            <a:endParaRPr lang="en-US" sz="1600" dirty="0"/>
          </a:p>
        </p:txBody>
      </p:sp>
      <p:sp>
        <p:nvSpPr>
          <p:cNvPr id="4" name="Content Placeholder 3"/>
          <p:cNvSpPr>
            <a:spLocks noGrp="1"/>
          </p:cNvSpPr>
          <p:nvPr>
            <p:ph sz="half" idx="2"/>
          </p:nvPr>
        </p:nvSpPr>
        <p:spPr>
          <a:xfrm>
            <a:off x="3352800" y="1828800"/>
            <a:ext cx="5638800" cy="4105656"/>
          </a:xfrm>
        </p:spPr>
        <p:txBody>
          <a:bodyPr>
            <a:noAutofit/>
          </a:bodyPr>
          <a:lstStyle/>
          <a:p>
            <a:pPr marL="137160" indent="0">
              <a:buNone/>
            </a:pPr>
            <a:r>
              <a:rPr lang="en-US" sz="1600" b="1" dirty="0">
                <a:latin typeface="Times New Roman"/>
              </a:rPr>
              <a:t>“Hispanics” (Latinos)</a:t>
            </a:r>
          </a:p>
          <a:p>
            <a:pPr marL="137160" indent="0">
              <a:buNone/>
            </a:pPr>
            <a:r>
              <a:rPr lang="en-US" sz="1600" dirty="0">
                <a:latin typeface="Courier New"/>
              </a:rPr>
              <a:t>o </a:t>
            </a:r>
            <a:r>
              <a:rPr lang="en-US" sz="1600" dirty="0">
                <a:latin typeface="Times New Roman"/>
              </a:rPr>
              <a:t>“Hispanics” are about 1/5 (or more) of the population </a:t>
            </a:r>
            <a:r>
              <a:rPr lang="en-US" sz="1600" dirty="0" smtClean="0">
                <a:latin typeface="Times New Roman"/>
              </a:rPr>
              <a:t>in California</a:t>
            </a:r>
            <a:r>
              <a:rPr lang="en-US" sz="1600" dirty="0">
                <a:latin typeface="Times New Roman"/>
              </a:rPr>
              <a:t>, New Mexico and Texas</a:t>
            </a:r>
            <a:r>
              <a:rPr lang="en-US" sz="1600" dirty="0" smtClean="0">
                <a:latin typeface="Times New Roman"/>
              </a:rPr>
              <a:t>.</a:t>
            </a:r>
            <a:endParaRPr lang="en-US" sz="1600" dirty="0" smtClean="0"/>
          </a:p>
          <a:p>
            <a:pPr marL="137160" indent="0">
              <a:buNone/>
            </a:pPr>
            <a:r>
              <a:rPr lang="en-US" sz="1600" dirty="0" smtClean="0"/>
              <a:t> </a:t>
            </a:r>
            <a:r>
              <a:rPr lang="en-US" sz="1600" b="1" dirty="0" smtClean="0"/>
              <a:t>Asians</a:t>
            </a:r>
            <a:r>
              <a:rPr lang="en-US" sz="1600" dirty="0" smtClean="0"/>
              <a:t> </a:t>
            </a:r>
            <a:r>
              <a:rPr lang="en-US" sz="1600" dirty="0"/>
              <a:t>are about 5% (or more) of the population in </a:t>
            </a:r>
            <a:r>
              <a:rPr lang="en-US" sz="1600" dirty="0" smtClean="0"/>
              <a:t>Alaska, California</a:t>
            </a:r>
            <a:r>
              <a:rPr lang="en-US" sz="1600" dirty="0"/>
              <a:t>, Washington, Nevada, Minnesota, New York,</a:t>
            </a:r>
          </a:p>
          <a:p>
            <a:pPr marL="137160" indent="0">
              <a:buNone/>
            </a:pPr>
            <a:r>
              <a:rPr lang="en-US" sz="1600" dirty="0"/>
              <a:t>Vermont, Massachusetts, New Jersey, Maryland and Virginia.</a:t>
            </a:r>
          </a:p>
          <a:p>
            <a:pPr marL="137160" indent="0">
              <a:buNone/>
            </a:pPr>
            <a:r>
              <a:rPr lang="en-US" sz="1600" dirty="0"/>
              <a:t>o “Asians” are less than 1% of the population in 29 States</a:t>
            </a:r>
            <a:r>
              <a:rPr lang="en-US" sz="1600" dirty="0" smtClean="0"/>
              <a:t>.</a:t>
            </a:r>
            <a:endParaRPr lang="en-US" sz="1600" dirty="0" smtClean="0"/>
          </a:p>
          <a:p>
            <a:pPr marL="137160" indent="0">
              <a:buNone/>
            </a:pPr>
            <a:r>
              <a:rPr lang="en-US" sz="1600" b="1" dirty="0" smtClean="0"/>
              <a:t>• </a:t>
            </a:r>
            <a:r>
              <a:rPr lang="en-US" sz="1600" b="1" dirty="0"/>
              <a:t>Native Americans (“Indians” and Alaska Natives)</a:t>
            </a:r>
          </a:p>
          <a:p>
            <a:pPr marL="137160" indent="0">
              <a:buNone/>
            </a:pPr>
            <a:r>
              <a:rPr lang="en-US" sz="1600" dirty="0"/>
              <a:t>o Native Americans are 10% or more of the population </a:t>
            </a:r>
            <a:r>
              <a:rPr lang="en-US" sz="1600" dirty="0" smtClean="0"/>
              <a:t>in Arizona</a:t>
            </a:r>
            <a:r>
              <a:rPr lang="en-US" sz="1600" dirty="0"/>
              <a:t>, New Mexico, Oklahoma, Montana and South Dakota.</a:t>
            </a:r>
          </a:p>
          <a:p>
            <a:pPr marL="137160" indent="0">
              <a:buNone/>
            </a:pPr>
            <a:r>
              <a:rPr lang="en-US" sz="1600" dirty="0"/>
              <a:t>o Native Americans are less than 1% of the population in </a:t>
            </a:r>
            <a:r>
              <a:rPr lang="en-US" sz="1600" dirty="0" smtClean="0"/>
              <a:t>27 States</a:t>
            </a:r>
            <a:endParaRPr lang="en-US" sz="1600" dirty="0"/>
          </a:p>
        </p:txBody>
      </p:sp>
    </p:spTree>
    <p:extLst>
      <p:ext uri="{BB962C8B-B14F-4D97-AF65-F5344CB8AC3E}">
        <p14:creationId xmlns:p14="http://schemas.microsoft.com/office/powerpoint/2010/main" val="1267642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306</TotalTime>
  <Words>1752</Words>
  <Application>Microsoft Office PowerPoint</Application>
  <PresentationFormat>On-screen Show (4:3)</PresentationFormat>
  <Paragraphs>158</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Calibri</vt:lpstr>
      <vt:lpstr>Courier New</vt:lpstr>
      <vt:lpstr>Garamond</vt:lpstr>
      <vt:lpstr>Tahoma</vt:lpstr>
      <vt:lpstr>Times New Roman</vt:lpstr>
      <vt:lpstr>Organic</vt:lpstr>
      <vt:lpstr>RACE AND ETHNICITY</vt:lpstr>
      <vt:lpstr>CENSUS 2010</vt:lpstr>
      <vt:lpstr> What is ethnicity? How is it different than race?</vt:lpstr>
      <vt:lpstr>What is ethnicity? How is it different than race?</vt:lpstr>
      <vt:lpstr>Race vs. Ethnicity USA </vt:lpstr>
      <vt:lpstr>Hate Crimes</vt:lpstr>
      <vt:lpstr>What is Nationalism?</vt:lpstr>
      <vt:lpstr>Race in the U.S.</vt:lpstr>
      <vt:lpstr>US Ethnicities: Regional Concentrations</vt:lpstr>
      <vt:lpstr>Urban Concentrations of Ethnicities in the US</vt:lpstr>
      <vt:lpstr>Ethnic Neighborhoods</vt:lpstr>
      <vt:lpstr>African Americans in the U.S.</vt:lpstr>
      <vt:lpstr>Hispanic Americans in the U.S.</vt:lpstr>
      <vt:lpstr>Asian Americans in the U.S.</vt:lpstr>
      <vt:lpstr>Native Americans in the U.S.</vt:lpstr>
      <vt:lpstr>Ethnicities in Chicago</vt:lpstr>
      <vt:lpstr>Ethnicities in Los Angeles</vt:lpstr>
      <vt:lpstr>Triangular Slave Trade and African Source Areas</vt:lpstr>
      <vt:lpstr>African American Migration in the U.S.</vt:lpstr>
      <vt:lpstr>African Americans in Baltimore</vt:lpstr>
      <vt:lpstr>Black “Homelands” in South Africa</vt:lpstr>
      <vt:lpstr>Ethnicities into Nationalities</vt:lpstr>
      <vt:lpstr>Republics of the Soviet Union</vt:lpstr>
      <vt:lpstr>Ethnic Groups in Russia </vt:lpstr>
      <vt:lpstr>Ethnicities in the Caucasus</vt:lpstr>
      <vt:lpstr>Clashes of Ethnicities</vt:lpstr>
      <vt:lpstr>Ethnicity in the Horn of Africa</vt:lpstr>
      <vt:lpstr>Ethnicities in Lebanon</vt:lpstr>
      <vt:lpstr>Ethnic Division of South Asia</vt:lpstr>
      <vt:lpstr>Jammu and Kashmir</vt:lpstr>
      <vt:lpstr>Sinhalese and Tamils in Sri Lanka</vt:lpstr>
      <vt:lpstr>Ethnic Cleansing</vt:lpstr>
      <vt:lpstr>Forced Migrations after World War Two</vt:lpstr>
      <vt:lpstr>The Balkans in 1914</vt:lpstr>
      <vt:lpstr>Languages in Southeastern Europe</vt:lpstr>
      <vt:lpstr>Ethnic Regions in Yugoslavia</vt:lpstr>
    </vt:vector>
  </TitlesOfParts>
  <Company>MDCPS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Vazquez, Jaela</dc:creator>
  <cp:lastModifiedBy>Vazquez, Jaela</cp:lastModifiedBy>
  <cp:revision>13</cp:revision>
  <dcterms:created xsi:type="dcterms:W3CDTF">2013-12-09T12:33:48Z</dcterms:created>
  <dcterms:modified xsi:type="dcterms:W3CDTF">2015-11-10T17:30:55Z</dcterms:modified>
</cp:coreProperties>
</file>